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8" r:id="rId18"/>
    <p:sldId id="273" r:id="rId19"/>
    <p:sldId id="275" r:id="rId20"/>
    <p:sldId id="276" r:id="rId21"/>
    <p:sldId id="280" r:id="rId22"/>
    <p:sldId id="282" r:id="rId23"/>
    <p:sldId id="281" r:id="rId24"/>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189" autoAdjust="0"/>
  </p:normalViewPr>
  <p:slideViewPr>
    <p:cSldViewPr snapToGrid="0">
      <p:cViewPr varScale="1">
        <p:scale>
          <a:sx n="104" d="100"/>
          <a:sy n="104" d="100"/>
        </p:scale>
        <p:origin x="870" y="108"/>
      </p:cViewPr>
      <p:guideLst/>
    </p:cSldViewPr>
  </p:slideViewPr>
  <p:notesTextViewPr>
    <p:cViewPr>
      <p:scale>
        <a:sx n="1" d="1"/>
        <a:sy n="1" d="1"/>
      </p:scale>
      <p:origin x="0" y="0"/>
    </p:cViewPr>
  </p:notesTextViewPr>
  <p:sorterViewPr>
    <p:cViewPr varScale="1">
      <p:scale>
        <a:sx n="1" d="1"/>
        <a:sy n="1" d="1"/>
      </p:scale>
      <p:origin x="0" y="-21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D10691-B5A7-4699-808A-3728BCA227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1899054-10D7-49E4-8237-A040E0988810}">
      <dgm:prSet/>
      <dgm:spPr/>
      <dgm:t>
        <a:bodyPr/>
        <a:lstStyle/>
        <a:p>
          <a:pPr algn="just"/>
          <a:r>
            <a:rPr lang="en-GB" dirty="0"/>
            <a:t>Any Self-Care practice must first begin with making yourself safe and sound enough to take required actions.  When you are perpetually unsafe in mind and body it can be hard to thrive as a rule, not an absolute rule, but as a general pattern quite predictable in nature.</a:t>
          </a:r>
          <a:endParaRPr lang="en-US" dirty="0"/>
        </a:p>
      </dgm:t>
    </dgm:pt>
    <dgm:pt modelId="{9606B74E-CC10-40B8-842E-A967F118884A}" type="parTrans" cxnId="{C0FE7EA0-676A-4211-AFB4-1D206A1D44E6}">
      <dgm:prSet/>
      <dgm:spPr/>
      <dgm:t>
        <a:bodyPr/>
        <a:lstStyle/>
        <a:p>
          <a:endParaRPr lang="en-US"/>
        </a:p>
      </dgm:t>
    </dgm:pt>
    <dgm:pt modelId="{F79E8368-E183-42BB-9620-AB86590CA874}" type="sibTrans" cxnId="{C0FE7EA0-676A-4211-AFB4-1D206A1D44E6}">
      <dgm:prSet/>
      <dgm:spPr/>
      <dgm:t>
        <a:bodyPr/>
        <a:lstStyle/>
        <a:p>
          <a:endParaRPr lang="en-US"/>
        </a:p>
      </dgm:t>
    </dgm:pt>
    <dgm:pt modelId="{8D70E596-352E-402E-BDB4-DABB16DC8103}">
      <dgm:prSet/>
      <dgm:spPr/>
      <dgm:t>
        <a:bodyPr/>
        <a:lstStyle/>
        <a:p>
          <a:pPr algn="just"/>
          <a:r>
            <a:rPr lang="en-GB" dirty="0"/>
            <a:t>Take an abusive environment as an example – many of those women/men/children, will not even become aware of this dynamic until it’s made clear to them, either by divine intervention, or that of a friend or service provider – neither of the latter made likely by the restraints we are all under in supporting those in need (Governments make it so hard to help – a topic for another time and place). </a:t>
          </a:r>
          <a:endParaRPr lang="en-US" dirty="0"/>
        </a:p>
      </dgm:t>
    </dgm:pt>
    <dgm:pt modelId="{275388DE-26B3-4FC7-AE5D-4128B7BDE779}" type="parTrans" cxnId="{C54BAB73-5B99-42D7-9A97-D4955D782090}">
      <dgm:prSet/>
      <dgm:spPr/>
      <dgm:t>
        <a:bodyPr/>
        <a:lstStyle/>
        <a:p>
          <a:endParaRPr lang="en-US"/>
        </a:p>
      </dgm:t>
    </dgm:pt>
    <dgm:pt modelId="{8B716ACD-30FA-4A11-B7E4-49216645A66D}" type="sibTrans" cxnId="{C54BAB73-5B99-42D7-9A97-D4955D782090}">
      <dgm:prSet/>
      <dgm:spPr/>
      <dgm:t>
        <a:bodyPr/>
        <a:lstStyle/>
        <a:p>
          <a:endParaRPr lang="en-US"/>
        </a:p>
      </dgm:t>
    </dgm:pt>
    <dgm:pt modelId="{E57E1B86-0153-469F-BD45-A611FC4830C4}">
      <dgm:prSet/>
      <dgm:spPr/>
      <dgm:t>
        <a:bodyPr/>
        <a:lstStyle/>
        <a:p>
          <a:pPr algn="just"/>
          <a:r>
            <a:rPr lang="en-GB" dirty="0"/>
            <a:t>Please know that it is </a:t>
          </a:r>
          <a:r>
            <a:rPr lang="en-GB" i="1" dirty="0"/>
            <a:t>your</a:t>
          </a:r>
          <a:r>
            <a:rPr lang="en-GB" dirty="0"/>
            <a:t> responsibility to remove yourself from an unsafe environment, please do it systematically and ask for help from the right people – they ARE out there, just waiting for you to reach out.  And where they aren’t available to you, become your own saviour and get out of any place that is not safe.  It may take years, but with a little faith, planning and focus you will achieve your end game – change.</a:t>
          </a:r>
          <a:endParaRPr lang="en-US" dirty="0"/>
        </a:p>
      </dgm:t>
    </dgm:pt>
    <dgm:pt modelId="{1608900F-07F8-48CC-8F8C-9F27BE34F504}" type="parTrans" cxnId="{2D839CBD-EA47-4655-A60A-12870B060C7C}">
      <dgm:prSet/>
      <dgm:spPr/>
      <dgm:t>
        <a:bodyPr/>
        <a:lstStyle/>
        <a:p>
          <a:endParaRPr lang="en-US"/>
        </a:p>
      </dgm:t>
    </dgm:pt>
    <dgm:pt modelId="{EA629C31-01CC-49CB-914B-BD2151CDD42E}" type="sibTrans" cxnId="{2D839CBD-EA47-4655-A60A-12870B060C7C}">
      <dgm:prSet/>
      <dgm:spPr/>
      <dgm:t>
        <a:bodyPr/>
        <a:lstStyle/>
        <a:p>
          <a:endParaRPr lang="en-US"/>
        </a:p>
      </dgm:t>
    </dgm:pt>
    <dgm:pt modelId="{C61AA8CB-022F-447D-9B91-F63AF4BC043B}" type="pres">
      <dgm:prSet presAssocID="{06D10691-B5A7-4699-808A-3728BCA227D2}" presName="linear" presStyleCnt="0">
        <dgm:presLayoutVars>
          <dgm:animLvl val="lvl"/>
          <dgm:resizeHandles val="exact"/>
        </dgm:presLayoutVars>
      </dgm:prSet>
      <dgm:spPr/>
    </dgm:pt>
    <dgm:pt modelId="{D6B861D6-6426-4AC3-A8CE-B37D12DE87AD}" type="pres">
      <dgm:prSet presAssocID="{A1899054-10D7-49E4-8237-A040E0988810}" presName="parentText" presStyleLbl="node1" presStyleIdx="0" presStyleCnt="3">
        <dgm:presLayoutVars>
          <dgm:chMax val="0"/>
          <dgm:bulletEnabled val="1"/>
        </dgm:presLayoutVars>
      </dgm:prSet>
      <dgm:spPr/>
    </dgm:pt>
    <dgm:pt modelId="{74FF1593-D03A-4BCD-A26C-57AE4A304D9F}" type="pres">
      <dgm:prSet presAssocID="{F79E8368-E183-42BB-9620-AB86590CA874}" presName="spacer" presStyleCnt="0"/>
      <dgm:spPr/>
    </dgm:pt>
    <dgm:pt modelId="{0956AC6E-A297-460E-9896-239B8A2EAF78}" type="pres">
      <dgm:prSet presAssocID="{8D70E596-352E-402E-BDB4-DABB16DC8103}" presName="parentText" presStyleLbl="node1" presStyleIdx="1" presStyleCnt="3">
        <dgm:presLayoutVars>
          <dgm:chMax val="0"/>
          <dgm:bulletEnabled val="1"/>
        </dgm:presLayoutVars>
      </dgm:prSet>
      <dgm:spPr/>
    </dgm:pt>
    <dgm:pt modelId="{24BC3FC2-3E27-483E-9DA9-E204914A561C}" type="pres">
      <dgm:prSet presAssocID="{8B716ACD-30FA-4A11-B7E4-49216645A66D}" presName="spacer" presStyleCnt="0"/>
      <dgm:spPr/>
    </dgm:pt>
    <dgm:pt modelId="{2FFDB8AB-B5AE-43FD-BC1A-E42956D0EE4F}" type="pres">
      <dgm:prSet presAssocID="{E57E1B86-0153-469F-BD45-A611FC4830C4}" presName="parentText" presStyleLbl="node1" presStyleIdx="2" presStyleCnt="3">
        <dgm:presLayoutVars>
          <dgm:chMax val="0"/>
          <dgm:bulletEnabled val="1"/>
        </dgm:presLayoutVars>
      </dgm:prSet>
      <dgm:spPr/>
    </dgm:pt>
  </dgm:ptLst>
  <dgm:cxnLst>
    <dgm:cxn modelId="{C54BAB73-5B99-42D7-9A97-D4955D782090}" srcId="{06D10691-B5A7-4699-808A-3728BCA227D2}" destId="{8D70E596-352E-402E-BDB4-DABB16DC8103}" srcOrd="1" destOrd="0" parTransId="{275388DE-26B3-4FC7-AE5D-4128B7BDE779}" sibTransId="{8B716ACD-30FA-4A11-B7E4-49216645A66D}"/>
    <dgm:cxn modelId="{9E92CE56-70D1-4BB3-BA80-CA0DACFC308D}" type="presOf" srcId="{8D70E596-352E-402E-BDB4-DABB16DC8103}" destId="{0956AC6E-A297-460E-9896-239B8A2EAF78}" srcOrd="0" destOrd="0" presId="urn:microsoft.com/office/officeart/2005/8/layout/vList2"/>
    <dgm:cxn modelId="{9647A793-C70F-411E-B4AC-818BA5B911DB}" type="presOf" srcId="{A1899054-10D7-49E4-8237-A040E0988810}" destId="{D6B861D6-6426-4AC3-A8CE-B37D12DE87AD}" srcOrd="0" destOrd="0" presId="urn:microsoft.com/office/officeart/2005/8/layout/vList2"/>
    <dgm:cxn modelId="{C0FE7EA0-676A-4211-AFB4-1D206A1D44E6}" srcId="{06D10691-B5A7-4699-808A-3728BCA227D2}" destId="{A1899054-10D7-49E4-8237-A040E0988810}" srcOrd="0" destOrd="0" parTransId="{9606B74E-CC10-40B8-842E-A967F118884A}" sibTransId="{F79E8368-E183-42BB-9620-AB86590CA874}"/>
    <dgm:cxn modelId="{2D839CBD-EA47-4655-A60A-12870B060C7C}" srcId="{06D10691-B5A7-4699-808A-3728BCA227D2}" destId="{E57E1B86-0153-469F-BD45-A611FC4830C4}" srcOrd="2" destOrd="0" parTransId="{1608900F-07F8-48CC-8F8C-9F27BE34F504}" sibTransId="{EA629C31-01CC-49CB-914B-BD2151CDD42E}"/>
    <dgm:cxn modelId="{D8FF90E9-B3B0-4B2E-AA8D-4E1B77D94203}" type="presOf" srcId="{06D10691-B5A7-4699-808A-3728BCA227D2}" destId="{C61AA8CB-022F-447D-9B91-F63AF4BC043B}" srcOrd="0" destOrd="0" presId="urn:microsoft.com/office/officeart/2005/8/layout/vList2"/>
    <dgm:cxn modelId="{9295ABF2-E86A-41BF-9F1E-D4713F6CA722}" type="presOf" srcId="{E57E1B86-0153-469F-BD45-A611FC4830C4}" destId="{2FFDB8AB-B5AE-43FD-BC1A-E42956D0EE4F}" srcOrd="0" destOrd="0" presId="urn:microsoft.com/office/officeart/2005/8/layout/vList2"/>
    <dgm:cxn modelId="{9C9A0090-ECBC-440A-B21B-7BC4E310E99C}" type="presParOf" srcId="{C61AA8CB-022F-447D-9B91-F63AF4BC043B}" destId="{D6B861D6-6426-4AC3-A8CE-B37D12DE87AD}" srcOrd="0" destOrd="0" presId="urn:microsoft.com/office/officeart/2005/8/layout/vList2"/>
    <dgm:cxn modelId="{59BF2016-BF8B-4001-AF78-D28A4A3F1397}" type="presParOf" srcId="{C61AA8CB-022F-447D-9B91-F63AF4BC043B}" destId="{74FF1593-D03A-4BCD-A26C-57AE4A304D9F}" srcOrd="1" destOrd="0" presId="urn:microsoft.com/office/officeart/2005/8/layout/vList2"/>
    <dgm:cxn modelId="{F8F2DFE7-EA76-4CC5-A8C8-ED8C548A66C0}" type="presParOf" srcId="{C61AA8CB-022F-447D-9B91-F63AF4BC043B}" destId="{0956AC6E-A297-460E-9896-239B8A2EAF78}" srcOrd="2" destOrd="0" presId="urn:microsoft.com/office/officeart/2005/8/layout/vList2"/>
    <dgm:cxn modelId="{22754E38-B45D-4BCF-9250-5B5C68598BE6}" type="presParOf" srcId="{C61AA8CB-022F-447D-9B91-F63AF4BC043B}" destId="{24BC3FC2-3E27-483E-9DA9-E204914A561C}" srcOrd="3" destOrd="0" presId="urn:microsoft.com/office/officeart/2005/8/layout/vList2"/>
    <dgm:cxn modelId="{8C5B43B5-51FD-4136-BFEF-E77FA5017BE3}" type="presParOf" srcId="{C61AA8CB-022F-447D-9B91-F63AF4BC043B}" destId="{2FFDB8AB-B5AE-43FD-BC1A-E42956D0EE4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1E4405-41EA-49D7-9C4D-DEC58BC5684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3664C15-FB39-4977-AF48-6DE01FD03C58}">
      <dgm:prSet custT="1"/>
      <dgm:spPr/>
      <dgm:t>
        <a:bodyPr/>
        <a:lstStyle/>
        <a:p>
          <a:pPr algn="just">
            <a:lnSpc>
              <a:spcPct val="100000"/>
            </a:lnSpc>
            <a:defRPr cap="all"/>
          </a:pPr>
          <a:r>
            <a:rPr lang="en-GB" sz="1400" dirty="0"/>
            <a:t>To know whether you’re safe or not means you must have already experienced the feeling, there must be a reference from which to work. If you have never felt safe and this is your normal, how will you ever know?</a:t>
          </a:r>
          <a:endParaRPr lang="en-US" sz="1400" dirty="0"/>
        </a:p>
      </dgm:t>
    </dgm:pt>
    <dgm:pt modelId="{D11B3089-859A-42B1-8419-E975BA6B602E}" type="parTrans" cxnId="{89E5F695-B0BC-4B59-90D6-7D846EC6E13B}">
      <dgm:prSet/>
      <dgm:spPr/>
      <dgm:t>
        <a:bodyPr/>
        <a:lstStyle/>
        <a:p>
          <a:endParaRPr lang="en-US"/>
        </a:p>
      </dgm:t>
    </dgm:pt>
    <dgm:pt modelId="{3A2ACB78-F85E-47C5-81EB-689B02CBD875}" type="sibTrans" cxnId="{89E5F695-B0BC-4B59-90D6-7D846EC6E13B}">
      <dgm:prSet/>
      <dgm:spPr/>
      <dgm:t>
        <a:bodyPr/>
        <a:lstStyle/>
        <a:p>
          <a:pPr>
            <a:lnSpc>
              <a:spcPct val="100000"/>
            </a:lnSpc>
          </a:pPr>
          <a:endParaRPr lang="en-US"/>
        </a:p>
      </dgm:t>
    </dgm:pt>
    <dgm:pt modelId="{54FCE523-0491-4F8E-AA6C-E2BB59FDD30B}">
      <dgm:prSet custT="1"/>
      <dgm:spPr/>
      <dgm:t>
        <a:bodyPr/>
        <a:lstStyle/>
        <a:p>
          <a:pPr algn="just">
            <a:lnSpc>
              <a:spcPct val="100000"/>
            </a:lnSpc>
            <a:defRPr cap="all"/>
          </a:pPr>
          <a:r>
            <a:rPr lang="en-GB" sz="1400" dirty="0"/>
            <a:t>A good exercise is to go into nature and surround yourself with birdsong, light and a gentle breeze… even the rain will do it.  Nature never ails you; it only shows you what you already are deep within – </a:t>
          </a:r>
          <a:r>
            <a:rPr lang="en-GB" sz="1400" i="1" dirty="0"/>
            <a:t>safe. </a:t>
          </a:r>
          <a:endParaRPr lang="en-US" sz="1400" dirty="0"/>
        </a:p>
      </dgm:t>
    </dgm:pt>
    <dgm:pt modelId="{A8A0C8E5-9638-4520-BEEC-4F0A87654C3C}" type="parTrans" cxnId="{0EAFF48F-E4EB-4C4F-87F2-0E85529F41BC}">
      <dgm:prSet/>
      <dgm:spPr/>
      <dgm:t>
        <a:bodyPr/>
        <a:lstStyle/>
        <a:p>
          <a:endParaRPr lang="en-US"/>
        </a:p>
      </dgm:t>
    </dgm:pt>
    <dgm:pt modelId="{6D34373D-7383-4A2C-A6C9-FE854C8871BC}" type="sibTrans" cxnId="{0EAFF48F-E4EB-4C4F-87F2-0E85529F41BC}">
      <dgm:prSet/>
      <dgm:spPr/>
      <dgm:t>
        <a:bodyPr/>
        <a:lstStyle/>
        <a:p>
          <a:pPr>
            <a:lnSpc>
              <a:spcPct val="100000"/>
            </a:lnSpc>
          </a:pPr>
          <a:endParaRPr lang="en-US"/>
        </a:p>
      </dgm:t>
    </dgm:pt>
    <dgm:pt modelId="{9E02DA7E-ED43-47DA-99A4-CDD98946B722}">
      <dgm:prSet custT="1"/>
      <dgm:spPr/>
      <dgm:t>
        <a:bodyPr/>
        <a:lstStyle/>
        <a:p>
          <a:pPr algn="just">
            <a:lnSpc>
              <a:spcPct val="100000"/>
            </a:lnSpc>
            <a:defRPr cap="all"/>
          </a:pPr>
          <a:r>
            <a:rPr lang="en-GB" sz="1400" dirty="0"/>
            <a:t>I cannot tell you whether you are safe or not, or even what this may look like for you personally, it will all be relative and potentially relational. all I can do is tell you what is not safe for me… So here goes…</a:t>
          </a:r>
          <a:endParaRPr lang="en-US" sz="1400" dirty="0"/>
        </a:p>
      </dgm:t>
    </dgm:pt>
    <dgm:pt modelId="{D931FFFE-5ACD-438C-B275-5954293ECA16}" type="parTrans" cxnId="{193E521E-99D8-4DDC-B2F2-E16B4CCBF2C9}">
      <dgm:prSet/>
      <dgm:spPr/>
      <dgm:t>
        <a:bodyPr/>
        <a:lstStyle/>
        <a:p>
          <a:endParaRPr lang="en-US"/>
        </a:p>
      </dgm:t>
    </dgm:pt>
    <dgm:pt modelId="{C8BEEF5C-440A-429A-A649-0A37D926B3CE}" type="sibTrans" cxnId="{193E521E-99D8-4DDC-B2F2-E16B4CCBF2C9}">
      <dgm:prSet/>
      <dgm:spPr/>
      <dgm:t>
        <a:bodyPr/>
        <a:lstStyle/>
        <a:p>
          <a:endParaRPr lang="en-US"/>
        </a:p>
      </dgm:t>
    </dgm:pt>
    <dgm:pt modelId="{9B35BA0D-F24E-432C-898B-6A5E87E74E78}" type="pres">
      <dgm:prSet presAssocID="{6B1E4405-41EA-49D7-9C4D-DEC58BC5684A}" presName="root" presStyleCnt="0">
        <dgm:presLayoutVars>
          <dgm:dir/>
          <dgm:resizeHandles val="exact"/>
        </dgm:presLayoutVars>
      </dgm:prSet>
      <dgm:spPr/>
    </dgm:pt>
    <dgm:pt modelId="{ED1562E4-5DFF-497B-9340-0943EB92B8B3}" type="pres">
      <dgm:prSet presAssocID="{C3664C15-FB39-4977-AF48-6DE01FD03C58}" presName="compNode" presStyleCnt="0"/>
      <dgm:spPr/>
    </dgm:pt>
    <dgm:pt modelId="{37D45D36-ACAC-40C7-882F-3AE0E542DEF6}" type="pres">
      <dgm:prSet presAssocID="{C3664C15-FB39-4977-AF48-6DE01FD03C58}" presName="iconBgRect" presStyleLbl="bgShp" presStyleIdx="0" presStyleCnt="3"/>
      <dgm:spPr/>
    </dgm:pt>
    <dgm:pt modelId="{B81BBAE0-47EC-428E-9A6C-CA39436A9380}" type="pres">
      <dgm:prSet presAssocID="{C3664C15-FB39-4977-AF48-6DE01FD03C5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9A546FB8-A8C0-4852-9252-893CB012585A}" type="pres">
      <dgm:prSet presAssocID="{C3664C15-FB39-4977-AF48-6DE01FD03C58}" presName="spaceRect" presStyleCnt="0"/>
      <dgm:spPr/>
    </dgm:pt>
    <dgm:pt modelId="{620E82E5-AB81-4055-A507-C06AD6FCEBCC}" type="pres">
      <dgm:prSet presAssocID="{C3664C15-FB39-4977-AF48-6DE01FD03C58}" presName="textRect" presStyleLbl="revTx" presStyleIdx="0" presStyleCnt="3">
        <dgm:presLayoutVars>
          <dgm:chMax val="1"/>
          <dgm:chPref val="1"/>
        </dgm:presLayoutVars>
      </dgm:prSet>
      <dgm:spPr/>
    </dgm:pt>
    <dgm:pt modelId="{B19C5B99-5049-493F-BE8A-514458030BD5}" type="pres">
      <dgm:prSet presAssocID="{3A2ACB78-F85E-47C5-81EB-689B02CBD875}" presName="sibTrans" presStyleCnt="0"/>
      <dgm:spPr/>
    </dgm:pt>
    <dgm:pt modelId="{206A87F6-1AB1-425E-A611-332A1303B556}" type="pres">
      <dgm:prSet presAssocID="{54FCE523-0491-4F8E-AA6C-E2BB59FDD30B}" presName="compNode" presStyleCnt="0"/>
      <dgm:spPr/>
    </dgm:pt>
    <dgm:pt modelId="{E40E6086-4320-495D-BF88-E6142269F893}" type="pres">
      <dgm:prSet presAssocID="{54FCE523-0491-4F8E-AA6C-E2BB59FDD30B}" presName="iconBgRect" presStyleLbl="bgShp" presStyleIdx="1" presStyleCnt="3"/>
      <dgm:spPr/>
    </dgm:pt>
    <dgm:pt modelId="{DEFF4D51-42CB-4858-AE48-5BD48F612C8C}" type="pres">
      <dgm:prSet presAssocID="{54FCE523-0491-4F8E-AA6C-E2BB59FDD30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eciduous tree with solid fill"/>
        </a:ext>
      </dgm:extLst>
    </dgm:pt>
    <dgm:pt modelId="{3F9748CB-5971-4FA5-ABD4-D3E7802BF929}" type="pres">
      <dgm:prSet presAssocID="{54FCE523-0491-4F8E-AA6C-E2BB59FDD30B}" presName="spaceRect" presStyleCnt="0"/>
      <dgm:spPr/>
    </dgm:pt>
    <dgm:pt modelId="{570F9C89-D33D-4F04-A550-67693CC548DD}" type="pres">
      <dgm:prSet presAssocID="{54FCE523-0491-4F8E-AA6C-E2BB59FDD30B}" presName="textRect" presStyleLbl="revTx" presStyleIdx="1" presStyleCnt="3">
        <dgm:presLayoutVars>
          <dgm:chMax val="1"/>
          <dgm:chPref val="1"/>
        </dgm:presLayoutVars>
      </dgm:prSet>
      <dgm:spPr/>
    </dgm:pt>
    <dgm:pt modelId="{64646803-4A3C-4D43-B5B6-C352505296A0}" type="pres">
      <dgm:prSet presAssocID="{6D34373D-7383-4A2C-A6C9-FE854C8871BC}" presName="sibTrans" presStyleCnt="0"/>
      <dgm:spPr/>
    </dgm:pt>
    <dgm:pt modelId="{A47C85CB-10E0-4B20-A091-6F4FADE0E930}" type="pres">
      <dgm:prSet presAssocID="{9E02DA7E-ED43-47DA-99A4-CDD98946B722}" presName="compNode" presStyleCnt="0"/>
      <dgm:spPr/>
    </dgm:pt>
    <dgm:pt modelId="{07A675C3-5222-4F4F-AA11-3C32296DB2AC}" type="pres">
      <dgm:prSet presAssocID="{9E02DA7E-ED43-47DA-99A4-CDD98946B722}" presName="iconBgRect" presStyleLbl="bgShp" presStyleIdx="2" presStyleCnt="3"/>
      <dgm:spPr/>
    </dgm:pt>
    <dgm:pt modelId="{15031960-DF23-42EA-B673-C81871CE1680}" type="pres">
      <dgm:prSet presAssocID="{9E02DA7E-ED43-47DA-99A4-CDD98946B7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185E434D-2688-4D27-8CFC-1F850421013D}" type="pres">
      <dgm:prSet presAssocID="{9E02DA7E-ED43-47DA-99A4-CDD98946B722}" presName="spaceRect" presStyleCnt="0"/>
      <dgm:spPr/>
    </dgm:pt>
    <dgm:pt modelId="{66C783EB-12DD-4D39-A635-0ED433A20AE4}" type="pres">
      <dgm:prSet presAssocID="{9E02DA7E-ED43-47DA-99A4-CDD98946B722}" presName="textRect" presStyleLbl="revTx" presStyleIdx="2" presStyleCnt="3">
        <dgm:presLayoutVars>
          <dgm:chMax val="1"/>
          <dgm:chPref val="1"/>
        </dgm:presLayoutVars>
      </dgm:prSet>
      <dgm:spPr/>
    </dgm:pt>
  </dgm:ptLst>
  <dgm:cxnLst>
    <dgm:cxn modelId="{193E521E-99D8-4DDC-B2F2-E16B4CCBF2C9}" srcId="{6B1E4405-41EA-49D7-9C4D-DEC58BC5684A}" destId="{9E02DA7E-ED43-47DA-99A4-CDD98946B722}" srcOrd="2" destOrd="0" parTransId="{D931FFFE-5ACD-438C-B275-5954293ECA16}" sibTransId="{C8BEEF5C-440A-429A-A649-0A37D926B3CE}"/>
    <dgm:cxn modelId="{EB60638C-3029-4861-8983-23F82D6BD090}" type="presOf" srcId="{54FCE523-0491-4F8E-AA6C-E2BB59FDD30B}" destId="{570F9C89-D33D-4F04-A550-67693CC548DD}" srcOrd="0" destOrd="0" presId="urn:microsoft.com/office/officeart/2018/5/layout/IconCircleLabelList"/>
    <dgm:cxn modelId="{0EAFF48F-E4EB-4C4F-87F2-0E85529F41BC}" srcId="{6B1E4405-41EA-49D7-9C4D-DEC58BC5684A}" destId="{54FCE523-0491-4F8E-AA6C-E2BB59FDD30B}" srcOrd="1" destOrd="0" parTransId="{A8A0C8E5-9638-4520-BEEC-4F0A87654C3C}" sibTransId="{6D34373D-7383-4A2C-A6C9-FE854C8871BC}"/>
    <dgm:cxn modelId="{89E5F695-B0BC-4B59-90D6-7D846EC6E13B}" srcId="{6B1E4405-41EA-49D7-9C4D-DEC58BC5684A}" destId="{C3664C15-FB39-4977-AF48-6DE01FD03C58}" srcOrd="0" destOrd="0" parTransId="{D11B3089-859A-42B1-8419-E975BA6B602E}" sibTransId="{3A2ACB78-F85E-47C5-81EB-689B02CBD875}"/>
    <dgm:cxn modelId="{6B47F8A9-67A1-43F8-85BB-A1F72268675A}" type="presOf" srcId="{9E02DA7E-ED43-47DA-99A4-CDD98946B722}" destId="{66C783EB-12DD-4D39-A635-0ED433A20AE4}" srcOrd="0" destOrd="0" presId="urn:microsoft.com/office/officeart/2018/5/layout/IconCircleLabelList"/>
    <dgm:cxn modelId="{716C1CEC-A529-4681-8085-FF8114E6DD43}" type="presOf" srcId="{6B1E4405-41EA-49D7-9C4D-DEC58BC5684A}" destId="{9B35BA0D-F24E-432C-898B-6A5E87E74E78}" srcOrd="0" destOrd="0" presId="urn:microsoft.com/office/officeart/2018/5/layout/IconCircleLabelList"/>
    <dgm:cxn modelId="{B87EECFA-0606-4A29-A5B8-699A366096E8}" type="presOf" srcId="{C3664C15-FB39-4977-AF48-6DE01FD03C58}" destId="{620E82E5-AB81-4055-A507-C06AD6FCEBCC}" srcOrd="0" destOrd="0" presId="urn:microsoft.com/office/officeart/2018/5/layout/IconCircleLabelList"/>
    <dgm:cxn modelId="{D162C2E9-1585-47E5-A8DC-728B6C0F1E0C}" type="presParOf" srcId="{9B35BA0D-F24E-432C-898B-6A5E87E74E78}" destId="{ED1562E4-5DFF-497B-9340-0943EB92B8B3}" srcOrd="0" destOrd="0" presId="urn:microsoft.com/office/officeart/2018/5/layout/IconCircleLabelList"/>
    <dgm:cxn modelId="{E0BF6F1F-C6A2-4CE4-ADCF-B38CC0234351}" type="presParOf" srcId="{ED1562E4-5DFF-497B-9340-0943EB92B8B3}" destId="{37D45D36-ACAC-40C7-882F-3AE0E542DEF6}" srcOrd="0" destOrd="0" presId="urn:microsoft.com/office/officeart/2018/5/layout/IconCircleLabelList"/>
    <dgm:cxn modelId="{52570E64-E92A-4786-BD75-7701CAF45B43}" type="presParOf" srcId="{ED1562E4-5DFF-497B-9340-0943EB92B8B3}" destId="{B81BBAE0-47EC-428E-9A6C-CA39436A9380}" srcOrd="1" destOrd="0" presId="urn:microsoft.com/office/officeart/2018/5/layout/IconCircleLabelList"/>
    <dgm:cxn modelId="{55F08018-7645-4051-B98A-DD8B1342209A}" type="presParOf" srcId="{ED1562E4-5DFF-497B-9340-0943EB92B8B3}" destId="{9A546FB8-A8C0-4852-9252-893CB012585A}" srcOrd="2" destOrd="0" presId="urn:microsoft.com/office/officeart/2018/5/layout/IconCircleLabelList"/>
    <dgm:cxn modelId="{E1F9B0D2-CB52-474B-A112-EE6874D373BA}" type="presParOf" srcId="{ED1562E4-5DFF-497B-9340-0943EB92B8B3}" destId="{620E82E5-AB81-4055-A507-C06AD6FCEBCC}" srcOrd="3" destOrd="0" presId="urn:microsoft.com/office/officeart/2018/5/layout/IconCircleLabelList"/>
    <dgm:cxn modelId="{6D535B59-A178-46A9-9031-E7C0FB02EF5D}" type="presParOf" srcId="{9B35BA0D-F24E-432C-898B-6A5E87E74E78}" destId="{B19C5B99-5049-493F-BE8A-514458030BD5}" srcOrd="1" destOrd="0" presId="urn:microsoft.com/office/officeart/2018/5/layout/IconCircleLabelList"/>
    <dgm:cxn modelId="{1334F1C5-05FE-4E75-910B-24F8142EB4F4}" type="presParOf" srcId="{9B35BA0D-F24E-432C-898B-6A5E87E74E78}" destId="{206A87F6-1AB1-425E-A611-332A1303B556}" srcOrd="2" destOrd="0" presId="urn:microsoft.com/office/officeart/2018/5/layout/IconCircleLabelList"/>
    <dgm:cxn modelId="{054A0F8B-3708-4828-830E-1BB61334A0B4}" type="presParOf" srcId="{206A87F6-1AB1-425E-A611-332A1303B556}" destId="{E40E6086-4320-495D-BF88-E6142269F893}" srcOrd="0" destOrd="0" presId="urn:microsoft.com/office/officeart/2018/5/layout/IconCircleLabelList"/>
    <dgm:cxn modelId="{941B0E30-AD97-47E3-8036-BA0DF3C25C8F}" type="presParOf" srcId="{206A87F6-1AB1-425E-A611-332A1303B556}" destId="{DEFF4D51-42CB-4858-AE48-5BD48F612C8C}" srcOrd="1" destOrd="0" presId="urn:microsoft.com/office/officeart/2018/5/layout/IconCircleLabelList"/>
    <dgm:cxn modelId="{66B8B2DC-13AD-4CCF-B961-CDA2FE818CA5}" type="presParOf" srcId="{206A87F6-1AB1-425E-A611-332A1303B556}" destId="{3F9748CB-5971-4FA5-ABD4-D3E7802BF929}" srcOrd="2" destOrd="0" presId="urn:microsoft.com/office/officeart/2018/5/layout/IconCircleLabelList"/>
    <dgm:cxn modelId="{4FA8B819-BDC5-4A07-BF9C-8221C5795539}" type="presParOf" srcId="{206A87F6-1AB1-425E-A611-332A1303B556}" destId="{570F9C89-D33D-4F04-A550-67693CC548DD}" srcOrd="3" destOrd="0" presId="urn:microsoft.com/office/officeart/2018/5/layout/IconCircleLabelList"/>
    <dgm:cxn modelId="{47362ED8-3453-4707-A519-71AC07B5995A}" type="presParOf" srcId="{9B35BA0D-F24E-432C-898B-6A5E87E74E78}" destId="{64646803-4A3C-4D43-B5B6-C352505296A0}" srcOrd="3" destOrd="0" presId="urn:microsoft.com/office/officeart/2018/5/layout/IconCircleLabelList"/>
    <dgm:cxn modelId="{C44B21BE-19CE-4DA1-B331-530320BBAF62}" type="presParOf" srcId="{9B35BA0D-F24E-432C-898B-6A5E87E74E78}" destId="{A47C85CB-10E0-4B20-A091-6F4FADE0E930}" srcOrd="4" destOrd="0" presId="urn:microsoft.com/office/officeart/2018/5/layout/IconCircleLabelList"/>
    <dgm:cxn modelId="{CBCC3C8D-D4C3-470C-B371-0A0B09C8AE82}" type="presParOf" srcId="{A47C85CB-10E0-4B20-A091-6F4FADE0E930}" destId="{07A675C3-5222-4F4F-AA11-3C32296DB2AC}" srcOrd="0" destOrd="0" presId="urn:microsoft.com/office/officeart/2018/5/layout/IconCircleLabelList"/>
    <dgm:cxn modelId="{F0CD0713-8451-49AD-A91F-FEBF3F0FB101}" type="presParOf" srcId="{A47C85CB-10E0-4B20-A091-6F4FADE0E930}" destId="{15031960-DF23-42EA-B673-C81871CE1680}" srcOrd="1" destOrd="0" presId="urn:microsoft.com/office/officeart/2018/5/layout/IconCircleLabelList"/>
    <dgm:cxn modelId="{C6AEE67A-8AE1-4AF3-A49E-A615E6E76581}" type="presParOf" srcId="{A47C85CB-10E0-4B20-A091-6F4FADE0E930}" destId="{185E434D-2688-4D27-8CFC-1F850421013D}" srcOrd="2" destOrd="0" presId="urn:microsoft.com/office/officeart/2018/5/layout/IconCircleLabelList"/>
    <dgm:cxn modelId="{A719CBBF-3230-438B-98D4-8BC25154E259}" type="presParOf" srcId="{A47C85CB-10E0-4B20-A091-6F4FADE0E930}" destId="{66C783EB-12DD-4D39-A635-0ED433A20AE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8722B6-5CFC-475B-9C36-1844716A46E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F0B4DE5-C02F-482E-827B-3B31B9CD7DAF}">
      <dgm:prSet/>
      <dgm:spPr>
        <a:solidFill>
          <a:srgbClr val="FFC000"/>
        </a:solidFill>
      </dgm:spPr>
      <dgm:t>
        <a:bodyPr/>
        <a:lstStyle/>
        <a:p>
          <a:r>
            <a:rPr lang="en-GB" dirty="0"/>
            <a:t>What does balance mean?</a:t>
          </a:r>
          <a:endParaRPr lang="en-US" dirty="0"/>
        </a:p>
      </dgm:t>
    </dgm:pt>
    <dgm:pt modelId="{D306B215-3586-43F8-B7E7-711CCD92CBDF}" type="parTrans" cxnId="{61932399-C17C-4F15-8A41-1DD6E5542D75}">
      <dgm:prSet/>
      <dgm:spPr/>
      <dgm:t>
        <a:bodyPr/>
        <a:lstStyle/>
        <a:p>
          <a:endParaRPr lang="en-US"/>
        </a:p>
      </dgm:t>
    </dgm:pt>
    <dgm:pt modelId="{0513779B-6887-4919-8BF6-E5E48A1857BF}" type="sibTrans" cxnId="{61932399-C17C-4F15-8A41-1DD6E5542D75}">
      <dgm:prSet/>
      <dgm:spPr/>
      <dgm:t>
        <a:bodyPr/>
        <a:lstStyle/>
        <a:p>
          <a:endParaRPr lang="en-US"/>
        </a:p>
      </dgm:t>
    </dgm:pt>
    <dgm:pt modelId="{B82F00A0-6457-404B-933E-6F1D3B9BD80C}">
      <dgm:prSet/>
      <dgm:spPr/>
      <dgm:t>
        <a:bodyPr/>
        <a:lstStyle/>
        <a:p>
          <a:pPr algn="just"/>
          <a:r>
            <a:rPr lang="en-GB" dirty="0"/>
            <a:t>It means eating that piece of delectable chocolate cake, but not everyday.  It means eating it and then not immediately running for your life, as though your calorie intake must determine your next punishable thoughts and actions. </a:t>
          </a:r>
          <a:endParaRPr lang="en-US" dirty="0"/>
        </a:p>
      </dgm:t>
    </dgm:pt>
    <dgm:pt modelId="{BDF5B1C8-5209-4A10-8467-2FC26F2C49BA}" type="parTrans" cxnId="{A80A35C8-616C-47BE-AC6F-B32D437F868B}">
      <dgm:prSet/>
      <dgm:spPr/>
      <dgm:t>
        <a:bodyPr/>
        <a:lstStyle/>
        <a:p>
          <a:endParaRPr lang="en-US"/>
        </a:p>
      </dgm:t>
    </dgm:pt>
    <dgm:pt modelId="{7CA1D666-7A03-4D08-A915-158716D73086}" type="sibTrans" cxnId="{A80A35C8-616C-47BE-AC6F-B32D437F868B}">
      <dgm:prSet/>
      <dgm:spPr/>
      <dgm:t>
        <a:bodyPr/>
        <a:lstStyle/>
        <a:p>
          <a:endParaRPr lang="en-US"/>
        </a:p>
      </dgm:t>
    </dgm:pt>
    <dgm:pt modelId="{0B3061FB-8D1D-40B1-82FE-A4621C13DEDE}">
      <dgm:prSet/>
      <dgm:spPr/>
      <dgm:t>
        <a:bodyPr/>
        <a:lstStyle/>
        <a:p>
          <a:pPr algn="just"/>
          <a:r>
            <a:rPr lang="en-GB" dirty="0"/>
            <a:t>It means eating the damn thing and enjoying every delicious bite before sitting with a nice cup of tea and watching a film with a loved one.</a:t>
          </a:r>
          <a:endParaRPr lang="en-US" dirty="0"/>
        </a:p>
      </dgm:t>
    </dgm:pt>
    <dgm:pt modelId="{02507026-2024-418E-ABA2-E7998EC6FB60}" type="sibTrans" cxnId="{D2EAEDC1-B0D2-4B1C-9722-F09163D43AA4}">
      <dgm:prSet/>
      <dgm:spPr/>
      <dgm:t>
        <a:bodyPr/>
        <a:lstStyle/>
        <a:p>
          <a:endParaRPr lang="en-US"/>
        </a:p>
      </dgm:t>
    </dgm:pt>
    <dgm:pt modelId="{1FBE4AA9-F57C-4EF5-A90A-40527A80A0E3}" type="parTrans" cxnId="{D2EAEDC1-B0D2-4B1C-9722-F09163D43AA4}">
      <dgm:prSet/>
      <dgm:spPr/>
      <dgm:t>
        <a:bodyPr/>
        <a:lstStyle/>
        <a:p>
          <a:endParaRPr lang="en-US"/>
        </a:p>
      </dgm:t>
    </dgm:pt>
    <dgm:pt modelId="{7226B114-0767-499B-9DB9-53432838B388}">
      <dgm:prSet/>
      <dgm:spPr/>
      <dgm:t>
        <a:bodyPr/>
        <a:lstStyle/>
        <a:p>
          <a:pPr algn="just"/>
          <a:r>
            <a:rPr lang="en-GB" dirty="0"/>
            <a:t>Balance means life in harmony with itself.  It means there is no payment plan for your pursuits and endeavours, and there’s sure as heck no bill for enjoying a moment of life – </a:t>
          </a:r>
          <a:r>
            <a:rPr lang="en-GB" i="1" dirty="0"/>
            <a:t>guilt free!</a:t>
          </a:r>
          <a:endParaRPr lang="en-US" dirty="0"/>
        </a:p>
      </dgm:t>
    </dgm:pt>
    <dgm:pt modelId="{AF3B86C4-F40D-4E3C-AC44-C38A1683EB20}" type="sibTrans" cxnId="{09C12FD1-E983-4590-9807-D43236AD503E}">
      <dgm:prSet/>
      <dgm:spPr/>
      <dgm:t>
        <a:bodyPr/>
        <a:lstStyle/>
        <a:p>
          <a:endParaRPr lang="en-US"/>
        </a:p>
      </dgm:t>
    </dgm:pt>
    <dgm:pt modelId="{CDDCA12A-8616-44F7-8615-FF4084AC69F4}" type="parTrans" cxnId="{09C12FD1-E983-4590-9807-D43236AD503E}">
      <dgm:prSet/>
      <dgm:spPr/>
      <dgm:t>
        <a:bodyPr/>
        <a:lstStyle/>
        <a:p>
          <a:endParaRPr lang="en-US"/>
        </a:p>
      </dgm:t>
    </dgm:pt>
    <dgm:pt modelId="{4DB1F74B-34A9-426A-B589-2947F292E2EC}" type="pres">
      <dgm:prSet presAssocID="{1A8722B6-5CFC-475B-9C36-1844716A46E3}" presName="linear" presStyleCnt="0">
        <dgm:presLayoutVars>
          <dgm:animLvl val="lvl"/>
          <dgm:resizeHandles val="exact"/>
        </dgm:presLayoutVars>
      </dgm:prSet>
      <dgm:spPr/>
    </dgm:pt>
    <dgm:pt modelId="{4F7F8B0F-5E10-47FE-9366-12CC9818DD5E}" type="pres">
      <dgm:prSet presAssocID="{6F0B4DE5-C02F-482E-827B-3B31B9CD7DAF}" presName="parentText" presStyleLbl="node1" presStyleIdx="0" presStyleCnt="1">
        <dgm:presLayoutVars>
          <dgm:chMax val="0"/>
          <dgm:bulletEnabled val="1"/>
        </dgm:presLayoutVars>
      </dgm:prSet>
      <dgm:spPr/>
    </dgm:pt>
    <dgm:pt modelId="{61632419-C48F-461F-A766-738C5D5230A2}" type="pres">
      <dgm:prSet presAssocID="{6F0B4DE5-C02F-482E-827B-3B31B9CD7DAF}" presName="childText" presStyleLbl="revTx" presStyleIdx="0" presStyleCnt="1">
        <dgm:presLayoutVars>
          <dgm:bulletEnabled val="1"/>
        </dgm:presLayoutVars>
      </dgm:prSet>
      <dgm:spPr/>
    </dgm:pt>
  </dgm:ptLst>
  <dgm:cxnLst>
    <dgm:cxn modelId="{3C22001D-41C6-465F-A07E-7475E3E684FA}" type="presOf" srcId="{7226B114-0767-499B-9DB9-53432838B388}" destId="{61632419-C48F-461F-A766-738C5D5230A2}" srcOrd="0" destOrd="2" presId="urn:microsoft.com/office/officeart/2005/8/layout/vList2"/>
    <dgm:cxn modelId="{61932399-C17C-4F15-8A41-1DD6E5542D75}" srcId="{1A8722B6-5CFC-475B-9C36-1844716A46E3}" destId="{6F0B4DE5-C02F-482E-827B-3B31B9CD7DAF}" srcOrd="0" destOrd="0" parTransId="{D306B215-3586-43F8-B7E7-711CCD92CBDF}" sibTransId="{0513779B-6887-4919-8BF6-E5E48A1857BF}"/>
    <dgm:cxn modelId="{0875279C-4B63-4504-A7E7-386E973B89F3}" type="presOf" srcId="{6F0B4DE5-C02F-482E-827B-3B31B9CD7DAF}" destId="{4F7F8B0F-5E10-47FE-9366-12CC9818DD5E}" srcOrd="0" destOrd="0" presId="urn:microsoft.com/office/officeart/2005/8/layout/vList2"/>
    <dgm:cxn modelId="{33EA0FBB-A006-46F2-9632-00904D4AA857}" type="presOf" srcId="{0B3061FB-8D1D-40B1-82FE-A4621C13DEDE}" destId="{61632419-C48F-461F-A766-738C5D5230A2}" srcOrd="0" destOrd="1" presId="urn:microsoft.com/office/officeart/2005/8/layout/vList2"/>
    <dgm:cxn modelId="{D2EAEDC1-B0D2-4B1C-9722-F09163D43AA4}" srcId="{6F0B4DE5-C02F-482E-827B-3B31B9CD7DAF}" destId="{0B3061FB-8D1D-40B1-82FE-A4621C13DEDE}" srcOrd="1" destOrd="0" parTransId="{1FBE4AA9-F57C-4EF5-A90A-40527A80A0E3}" sibTransId="{02507026-2024-418E-ABA2-E7998EC6FB60}"/>
    <dgm:cxn modelId="{A80A35C8-616C-47BE-AC6F-B32D437F868B}" srcId="{6F0B4DE5-C02F-482E-827B-3B31B9CD7DAF}" destId="{B82F00A0-6457-404B-933E-6F1D3B9BD80C}" srcOrd="0" destOrd="0" parTransId="{BDF5B1C8-5209-4A10-8467-2FC26F2C49BA}" sibTransId="{7CA1D666-7A03-4D08-A915-158716D73086}"/>
    <dgm:cxn modelId="{09C12FD1-E983-4590-9807-D43236AD503E}" srcId="{6F0B4DE5-C02F-482E-827B-3B31B9CD7DAF}" destId="{7226B114-0767-499B-9DB9-53432838B388}" srcOrd="2" destOrd="0" parTransId="{CDDCA12A-8616-44F7-8615-FF4084AC69F4}" sibTransId="{AF3B86C4-F40D-4E3C-AC44-C38A1683EB20}"/>
    <dgm:cxn modelId="{0B69C1DB-3763-413F-8124-30B3770198D4}" type="presOf" srcId="{B82F00A0-6457-404B-933E-6F1D3B9BD80C}" destId="{61632419-C48F-461F-A766-738C5D5230A2}" srcOrd="0" destOrd="0" presId="urn:microsoft.com/office/officeart/2005/8/layout/vList2"/>
    <dgm:cxn modelId="{C83347FE-51FA-4247-9825-2CECC36716F5}" type="presOf" srcId="{1A8722B6-5CFC-475B-9C36-1844716A46E3}" destId="{4DB1F74B-34A9-426A-B589-2947F292E2EC}" srcOrd="0" destOrd="0" presId="urn:microsoft.com/office/officeart/2005/8/layout/vList2"/>
    <dgm:cxn modelId="{5B9C48FE-F54D-45F5-B9A2-8AF2C01102BC}" type="presParOf" srcId="{4DB1F74B-34A9-426A-B589-2947F292E2EC}" destId="{4F7F8B0F-5E10-47FE-9366-12CC9818DD5E}" srcOrd="0" destOrd="0" presId="urn:microsoft.com/office/officeart/2005/8/layout/vList2"/>
    <dgm:cxn modelId="{6806CC11-C564-4B0F-9C18-8442AD9D01FD}" type="presParOf" srcId="{4DB1F74B-34A9-426A-B589-2947F292E2EC}" destId="{61632419-C48F-461F-A766-738C5D5230A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1E5D40-F326-48B7-B68E-3819960597D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04430EE-2DE4-4C8D-90EB-7033EFF18A43}">
      <dgm:prSet custT="1"/>
      <dgm:spPr>
        <a:solidFill>
          <a:srgbClr val="FFC000"/>
        </a:solidFill>
      </dgm:spPr>
      <dgm:t>
        <a:bodyPr/>
        <a:lstStyle/>
        <a:p>
          <a:pPr algn="just"/>
          <a:r>
            <a:rPr lang="en-GB" sz="3100" dirty="0"/>
            <a:t>A prayer can remind us what it is to eat and to say thanks for the life that it provides…</a:t>
          </a:r>
          <a:endParaRPr lang="en-US" sz="3100" dirty="0"/>
        </a:p>
      </dgm:t>
    </dgm:pt>
    <dgm:pt modelId="{7049CCCC-E1BE-4D0C-A4B9-D685DA1F910E}" type="parTrans" cxnId="{511802E7-1D91-42A9-BFE6-3E11F71F353B}">
      <dgm:prSet/>
      <dgm:spPr/>
      <dgm:t>
        <a:bodyPr/>
        <a:lstStyle/>
        <a:p>
          <a:endParaRPr lang="en-US"/>
        </a:p>
      </dgm:t>
    </dgm:pt>
    <dgm:pt modelId="{0AFD3CB4-B0DA-4889-9F0D-99A97AE340EE}" type="sibTrans" cxnId="{511802E7-1D91-42A9-BFE6-3E11F71F353B}">
      <dgm:prSet/>
      <dgm:spPr/>
      <dgm:t>
        <a:bodyPr/>
        <a:lstStyle/>
        <a:p>
          <a:endParaRPr lang="en-US"/>
        </a:p>
      </dgm:t>
    </dgm:pt>
    <dgm:pt modelId="{D6D7592E-CE9C-45B6-B784-C338574C268F}">
      <dgm:prSet/>
      <dgm:spPr>
        <a:solidFill>
          <a:srgbClr val="ED7D31"/>
        </a:solidFill>
      </dgm:spPr>
      <dgm:t>
        <a:bodyPr/>
        <a:lstStyle/>
        <a:p>
          <a:pPr algn="just"/>
          <a:r>
            <a:rPr lang="en-GB" dirty="0"/>
            <a:t>May heaven bless this nutritious feast with love and the compassionate filling of my stomach.  May mother earth’s energy be felt and received as a beautiful experience to follow.  I am thankful for this energy which may sustain my passions, life and a graceful endeavour to live this life as it was designed to be… in love with myself and those around me.  Amen.</a:t>
          </a:r>
          <a:endParaRPr lang="en-US" dirty="0"/>
        </a:p>
      </dgm:t>
    </dgm:pt>
    <dgm:pt modelId="{4F3AF697-1556-43DE-A84E-A2FA0B59049B}" type="parTrans" cxnId="{E478D1C5-583A-4676-A282-3BDCA933BCB7}">
      <dgm:prSet/>
      <dgm:spPr/>
      <dgm:t>
        <a:bodyPr/>
        <a:lstStyle/>
        <a:p>
          <a:endParaRPr lang="en-US"/>
        </a:p>
      </dgm:t>
    </dgm:pt>
    <dgm:pt modelId="{EE6A9095-39E3-42B7-A959-125DD31A65D9}" type="sibTrans" cxnId="{E478D1C5-583A-4676-A282-3BDCA933BCB7}">
      <dgm:prSet/>
      <dgm:spPr/>
      <dgm:t>
        <a:bodyPr/>
        <a:lstStyle/>
        <a:p>
          <a:endParaRPr lang="en-US"/>
        </a:p>
      </dgm:t>
    </dgm:pt>
    <dgm:pt modelId="{46DEB82A-73F1-42DD-8FBA-5A1941637F78}" type="pres">
      <dgm:prSet presAssocID="{7E1E5D40-F326-48B7-B68E-3819960597D5}" presName="linear" presStyleCnt="0">
        <dgm:presLayoutVars>
          <dgm:animLvl val="lvl"/>
          <dgm:resizeHandles val="exact"/>
        </dgm:presLayoutVars>
      </dgm:prSet>
      <dgm:spPr/>
    </dgm:pt>
    <dgm:pt modelId="{037D57B7-7685-4FEC-8B0D-BCCCE84736E5}" type="pres">
      <dgm:prSet presAssocID="{604430EE-2DE4-4C8D-90EB-7033EFF18A43}" presName="parentText" presStyleLbl="node1" presStyleIdx="0" presStyleCnt="2" custScaleY="35175">
        <dgm:presLayoutVars>
          <dgm:chMax val="0"/>
          <dgm:bulletEnabled val="1"/>
        </dgm:presLayoutVars>
      </dgm:prSet>
      <dgm:spPr/>
    </dgm:pt>
    <dgm:pt modelId="{1A098A12-203E-4244-96AB-1385C40F8D44}" type="pres">
      <dgm:prSet presAssocID="{0AFD3CB4-B0DA-4889-9F0D-99A97AE340EE}" presName="spacer" presStyleCnt="0"/>
      <dgm:spPr/>
    </dgm:pt>
    <dgm:pt modelId="{0C1BCA50-0801-4463-9991-B4191D81D485}" type="pres">
      <dgm:prSet presAssocID="{D6D7592E-CE9C-45B6-B784-C338574C268F}" presName="parentText" presStyleLbl="node1" presStyleIdx="1" presStyleCnt="2">
        <dgm:presLayoutVars>
          <dgm:chMax val="0"/>
          <dgm:bulletEnabled val="1"/>
        </dgm:presLayoutVars>
      </dgm:prSet>
      <dgm:spPr/>
    </dgm:pt>
  </dgm:ptLst>
  <dgm:cxnLst>
    <dgm:cxn modelId="{7764DF01-A4D0-4E07-802F-56681C888BF3}" type="presOf" srcId="{D6D7592E-CE9C-45B6-B784-C338574C268F}" destId="{0C1BCA50-0801-4463-9991-B4191D81D485}" srcOrd="0" destOrd="0" presId="urn:microsoft.com/office/officeart/2005/8/layout/vList2"/>
    <dgm:cxn modelId="{4DD7C762-D511-46DA-B625-B3039AB4DAA9}" type="presOf" srcId="{604430EE-2DE4-4C8D-90EB-7033EFF18A43}" destId="{037D57B7-7685-4FEC-8B0D-BCCCE84736E5}" srcOrd="0" destOrd="0" presId="urn:microsoft.com/office/officeart/2005/8/layout/vList2"/>
    <dgm:cxn modelId="{F5269CB5-9008-4769-8E5B-B1A4A54C95EC}" type="presOf" srcId="{7E1E5D40-F326-48B7-B68E-3819960597D5}" destId="{46DEB82A-73F1-42DD-8FBA-5A1941637F78}" srcOrd="0" destOrd="0" presId="urn:microsoft.com/office/officeart/2005/8/layout/vList2"/>
    <dgm:cxn modelId="{E478D1C5-583A-4676-A282-3BDCA933BCB7}" srcId="{7E1E5D40-F326-48B7-B68E-3819960597D5}" destId="{D6D7592E-CE9C-45B6-B784-C338574C268F}" srcOrd="1" destOrd="0" parTransId="{4F3AF697-1556-43DE-A84E-A2FA0B59049B}" sibTransId="{EE6A9095-39E3-42B7-A959-125DD31A65D9}"/>
    <dgm:cxn modelId="{511802E7-1D91-42A9-BFE6-3E11F71F353B}" srcId="{7E1E5D40-F326-48B7-B68E-3819960597D5}" destId="{604430EE-2DE4-4C8D-90EB-7033EFF18A43}" srcOrd="0" destOrd="0" parTransId="{7049CCCC-E1BE-4D0C-A4B9-D685DA1F910E}" sibTransId="{0AFD3CB4-B0DA-4889-9F0D-99A97AE340EE}"/>
    <dgm:cxn modelId="{C9942514-622F-4BCB-BE53-1951A41274EE}" type="presParOf" srcId="{46DEB82A-73F1-42DD-8FBA-5A1941637F78}" destId="{037D57B7-7685-4FEC-8B0D-BCCCE84736E5}" srcOrd="0" destOrd="0" presId="urn:microsoft.com/office/officeart/2005/8/layout/vList2"/>
    <dgm:cxn modelId="{4355761B-F3C4-4538-9010-605E4BD38D81}" type="presParOf" srcId="{46DEB82A-73F1-42DD-8FBA-5A1941637F78}" destId="{1A098A12-203E-4244-96AB-1385C40F8D44}" srcOrd="1" destOrd="0" presId="urn:microsoft.com/office/officeart/2005/8/layout/vList2"/>
    <dgm:cxn modelId="{9EA97F84-7F77-4BF9-9060-2E35B35E6A1C}" type="presParOf" srcId="{46DEB82A-73F1-42DD-8FBA-5A1941637F78}" destId="{0C1BCA50-0801-4463-9991-B4191D81D48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833287-7AAB-4DFF-B316-AF8B0FFC39D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B0E1948-F6EB-4C56-BCD2-BD46297FCC64}">
      <dgm:prSet custT="1"/>
      <dgm:spPr/>
      <dgm:t>
        <a:bodyPr/>
        <a:lstStyle/>
        <a:p>
          <a:pPr algn="just"/>
          <a:r>
            <a:rPr lang="en-GB" sz="1400" dirty="0"/>
            <a:t>I won’t go into this much now since it is time to leave you with your own thoughts and reflections and I have much to say about movement and what this world has turned it into… a punishing regime to upkeep the otherwise unattainable. </a:t>
          </a:r>
          <a:endParaRPr lang="en-US" sz="1400" dirty="0"/>
        </a:p>
      </dgm:t>
    </dgm:pt>
    <dgm:pt modelId="{5A578C64-D70F-4EA1-8069-B018CEF99DC2}" type="parTrans" cxnId="{35935B62-4004-44C1-ACE0-E6753548FD8D}">
      <dgm:prSet/>
      <dgm:spPr/>
      <dgm:t>
        <a:bodyPr/>
        <a:lstStyle/>
        <a:p>
          <a:endParaRPr lang="en-US"/>
        </a:p>
      </dgm:t>
    </dgm:pt>
    <dgm:pt modelId="{F539679E-83D2-4CB4-AF14-4815660954FF}" type="sibTrans" cxnId="{35935B62-4004-44C1-ACE0-E6753548FD8D}">
      <dgm:prSet/>
      <dgm:spPr/>
      <dgm:t>
        <a:bodyPr/>
        <a:lstStyle/>
        <a:p>
          <a:endParaRPr lang="en-US"/>
        </a:p>
      </dgm:t>
    </dgm:pt>
    <dgm:pt modelId="{633166B1-DE9C-4977-B458-501B1875449B}">
      <dgm:prSet custT="1"/>
      <dgm:spPr/>
      <dgm:t>
        <a:bodyPr/>
        <a:lstStyle/>
        <a:p>
          <a:pPr algn="just"/>
          <a:r>
            <a:rPr lang="en-GB" sz="1600" dirty="0"/>
            <a:t>Please press pause on your life if you do this to yourself… go for a walk, see a flower in bloom, have a swim in nature’s waters rather than a chlorine filled shared bathtub. </a:t>
          </a:r>
          <a:endParaRPr lang="en-US" sz="1600" dirty="0"/>
        </a:p>
      </dgm:t>
    </dgm:pt>
    <dgm:pt modelId="{3F7BC3A0-67F2-4B5A-9FBC-65FF2C23A564}" type="parTrans" cxnId="{A746B72E-2EB8-4109-BFC6-9B0E2C58C9C2}">
      <dgm:prSet/>
      <dgm:spPr/>
      <dgm:t>
        <a:bodyPr/>
        <a:lstStyle/>
        <a:p>
          <a:endParaRPr lang="en-US"/>
        </a:p>
      </dgm:t>
    </dgm:pt>
    <dgm:pt modelId="{0D2C9282-F391-4567-8106-9C8BE948BAEC}" type="sibTrans" cxnId="{A746B72E-2EB8-4109-BFC6-9B0E2C58C9C2}">
      <dgm:prSet/>
      <dgm:spPr/>
      <dgm:t>
        <a:bodyPr/>
        <a:lstStyle/>
        <a:p>
          <a:endParaRPr lang="en-US"/>
        </a:p>
      </dgm:t>
    </dgm:pt>
    <dgm:pt modelId="{C2557E20-16DA-456F-86CE-ADD711A90743}">
      <dgm:prSet/>
      <dgm:spPr/>
      <dgm:t>
        <a:bodyPr/>
        <a:lstStyle/>
        <a:p>
          <a:pPr algn="just"/>
          <a:r>
            <a:rPr lang="en-GB" dirty="0"/>
            <a:t>Enjoy the world by moving around it… this is my movement motto. Stretching never hurts either, nor does a good old dance sesh in the bedroom.  Whatever you </a:t>
          </a:r>
          <a:r>
            <a:rPr lang="en-GB" i="1" dirty="0"/>
            <a:t>enjoy </a:t>
          </a:r>
          <a:r>
            <a:rPr lang="en-GB" dirty="0"/>
            <a:t>is what matters most.</a:t>
          </a:r>
          <a:endParaRPr lang="en-US" dirty="0"/>
        </a:p>
      </dgm:t>
    </dgm:pt>
    <dgm:pt modelId="{8B934B4D-B824-4F92-A80E-20645876B845}" type="parTrans" cxnId="{86E227A5-17FC-4B22-9718-98FBD5056168}">
      <dgm:prSet/>
      <dgm:spPr/>
      <dgm:t>
        <a:bodyPr/>
        <a:lstStyle/>
        <a:p>
          <a:endParaRPr lang="en-US"/>
        </a:p>
      </dgm:t>
    </dgm:pt>
    <dgm:pt modelId="{D8880DDC-E7C6-4DF4-9E16-28C5E54009EF}" type="sibTrans" cxnId="{86E227A5-17FC-4B22-9718-98FBD5056168}">
      <dgm:prSet/>
      <dgm:spPr/>
      <dgm:t>
        <a:bodyPr/>
        <a:lstStyle/>
        <a:p>
          <a:endParaRPr lang="en-US"/>
        </a:p>
      </dgm:t>
    </dgm:pt>
    <dgm:pt modelId="{AAA434F0-8AFE-4978-B978-D61E81D64AFD}" type="pres">
      <dgm:prSet presAssocID="{A1833287-7AAB-4DFF-B316-AF8B0FFC39D2}" presName="root" presStyleCnt="0">
        <dgm:presLayoutVars>
          <dgm:dir/>
          <dgm:resizeHandles val="exact"/>
        </dgm:presLayoutVars>
      </dgm:prSet>
      <dgm:spPr/>
    </dgm:pt>
    <dgm:pt modelId="{A0C21FB6-E19C-47A7-8369-72AB88C0E046}" type="pres">
      <dgm:prSet presAssocID="{AB0E1948-F6EB-4C56-BCD2-BD46297FCC64}" presName="compNode" presStyleCnt="0"/>
      <dgm:spPr/>
    </dgm:pt>
    <dgm:pt modelId="{CCA4361D-22B2-4207-B753-DA23E1B329FE}" type="pres">
      <dgm:prSet presAssocID="{AB0E1948-F6EB-4C56-BCD2-BD46297FCC6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E6F9F8A0-3828-4D11-9EFE-C9989B93784D}" type="pres">
      <dgm:prSet presAssocID="{AB0E1948-F6EB-4C56-BCD2-BD46297FCC64}" presName="spaceRect" presStyleCnt="0"/>
      <dgm:spPr/>
    </dgm:pt>
    <dgm:pt modelId="{56967C0D-C5ED-4CFF-88F7-931BBC1244A9}" type="pres">
      <dgm:prSet presAssocID="{AB0E1948-F6EB-4C56-BCD2-BD46297FCC64}" presName="textRect" presStyleLbl="revTx" presStyleIdx="0" presStyleCnt="3">
        <dgm:presLayoutVars>
          <dgm:chMax val="1"/>
          <dgm:chPref val="1"/>
        </dgm:presLayoutVars>
      </dgm:prSet>
      <dgm:spPr/>
    </dgm:pt>
    <dgm:pt modelId="{E3CA8584-13EC-4831-AD51-69FEF3B19B99}" type="pres">
      <dgm:prSet presAssocID="{F539679E-83D2-4CB4-AF14-4815660954FF}" presName="sibTrans" presStyleCnt="0"/>
      <dgm:spPr/>
    </dgm:pt>
    <dgm:pt modelId="{9E4D24E6-C059-4B86-A522-F5F587CB4B08}" type="pres">
      <dgm:prSet presAssocID="{633166B1-DE9C-4977-B458-501B1875449B}" presName="compNode" presStyleCnt="0"/>
      <dgm:spPr/>
    </dgm:pt>
    <dgm:pt modelId="{2C5DAA7F-7954-4C53-832D-7E22187EDAED}" type="pres">
      <dgm:prSet presAssocID="{633166B1-DE9C-4977-B458-501B1875449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er"/>
        </a:ext>
      </dgm:extLst>
    </dgm:pt>
    <dgm:pt modelId="{2E2DE864-1E3E-4C85-8EF7-6DAB2E273B09}" type="pres">
      <dgm:prSet presAssocID="{633166B1-DE9C-4977-B458-501B1875449B}" presName="spaceRect" presStyleCnt="0"/>
      <dgm:spPr/>
    </dgm:pt>
    <dgm:pt modelId="{9FFC4DCE-9FD2-4045-9AD4-34FFDBA38DE2}" type="pres">
      <dgm:prSet presAssocID="{633166B1-DE9C-4977-B458-501B1875449B}" presName="textRect" presStyleLbl="revTx" presStyleIdx="1" presStyleCnt="3">
        <dgm:presLayoutVars>
          <dgm:chMax val="1"/>
          <dgm:chPref val="1"/>
        </dgm:presLayoutVars>
      </dgm:prSet>
      <dgm:spPr/>
    </dgm:pt>
    <dgm:pt modelId="{2521FB1F-BB48-471B-A65A-2A6931E777D4}" type="pres">
      <dgm:prSet presAssocID="{0D2C9282-F391-4567-8106-9C8BE948BAEC}" presName="sibTrans" presStyleCnt="0"/>
      <dgm:spPr/>
    </dgm:pt>
    <dgm:pt modelId="{349DC5A1-650F-4242-8429-14FC92796257}" type="pres">
      <dgm:prSet presAssocID="{C2557E20-16DA-456F-86CE-ADD711A90743}" presName="compNode" presStyleCnt="0"/>
      <dgm:spPr/>
    </dgm:pt>
    <dgm:pt modelId="{BE77B0BE-5C51-4007-AF2D-2085E443E845}" type="pres">
      <dgm:prSet presAssocID="{C2557E20-16DA-456F-86CE-ADD711A9074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ncing"/>
        </a:ext>
      </dgm:extLst>
    </dgm:pt>
    <dgm:pt modelId="{D7CC8859-93DF-47F6-A097-23FB1DFCF552}" type="pres">
      <dgm:prSet presAssocID="{C2557E20-16DA-456F-86CE-ADD711A90743}" presName="spaceRect" presStyleCnt="0"/>
      <dgm:spPr/>
    </dgm:pt>
    <dgm:pt modelId="{1DC51577-5D04-4BED-B477-55E6D9C1A90F}" type="pres">
      <dgm:prSet presAssocID="{C2557E20-16DA-456F-86CE-ADD711A90743}" presName="textRect" presStyleLbl="revTx" presStyleIdx="2" presStyleCnt="3">
        <dgm:presLayoutVars>
          <dgm:chMax val="1"/>
          <dgm:chPref val="1"/>
        </dgm:presLayoutVars>
      </dgm:prSet>
      <dgm:spPr/>
    </dgm:pt>
  </dgm:ptLst>
  <dgm:cxnLst>
    <dgm:cxn modelId="{43531527-3C27-4898-B0C2-7F6BCF4298BA}" type="presOf" srcId="{AB0E1948-F6EB-4C56-BCD2-BD46297FCC64}" destId="{56967C0D-C5ED-4CFF-88F7-931BBC1244A9}" srcOrd="0" destOrd="0" presId="urn:microsoft.com/office/officeart/2018/2/layout/IconLabelList"/>
    <dgm:cxn modelId="{A746B72E-2EB8-4109-BFC6-9B0E2C58C9C2}" srcId="{A1833287-7AAB-4DFF-B316-AF8B0FFC39D2}" destId="{633166B1-DE9C-4977-B458-501B1875449B}" srcOrd="1" destOrd="0" parTransId="{3F7BC3A0-67F2-4B5A-9FBC-65FF2C23A564}" sibTransId="{0D2C9282-F391-4567-8106-9C8BE948BAEC}"/>
    <dgm:cxn modelId="{35935B62-4004-44C1-ACE0-E6753548FD8D}" srcId="{A1833287-7AAB-4DFF-B316-AF8B0FFC39D2}" destId="{AB0E1948-F6EB-4C56-BCD2-BD46297FCC64}" srcOrd="0" destOrd="0" parTransId="{5A578C64-D70F-4EA1-8069-B018CEF99DC2}" sibTransId="{F539679E-83D2-4CB4-AF14-4815660954FF}"/>
    <dgm:cxn modelId="{56335645-DA23-4A14-900B-9E14BD33A6C6}" type="presOf" srcId="{633166B1-DE9C-4977-B458-501B1875449B}" destId="{9FFC4DCE-9FD2-4045-9AD4-34FFDBA38DE2}" srcOrd="0" destOrd="0" presId="urn:microsoft.com/office/officeart/2018/2/layout/IconLabelList"/>
    <dgm:cxn modelId="{3C00A252-BA6E-48CC-90D3-AD4B20470D32}" type="presOf" srcId="{C2557E20-16DA-456F-86CE-ADD711A90743}" destId="{1DC51577-5D04-4BED-B477-55E6D9C1A90F}" srcOrd="0" destOrd="0" presId="urn:microsoft.com/office/officeart/2018/2/layout/IconLabelList"/>
    <dgm:cxn modelId="{86E227A5-17FC-4B22-9718-98FBD5056168}" srcId="{A1833287-7AAB-4DFF-B316-AF8B0FFC39D2}" destId="{C2557E20-16DA-456F-86CE-ADD711A90743}" srcOrd="2" destOrd="0" parTransId="{8B934B4D-B824-4F92-A80E-20645876B845}" sibTransId="{D8880DDC-E7C6-4DF4-9E16-28C5E54009EF}"/>
    <dgm:cxn modelId="{28FF99CF-8B49-4E6F-8FA1-E145667F6A8C}" type="presOf" srcId="{A1833287-7AAB-4DFF-B316-AF8B0FFC39D2}" destId="{AAA434F0-8AFE-4978-B978-D61E81D64AFD}" srcOrd="0" destOrd="0" presId="urn:microsoft.com/office/officeart/2018/2/layout/IconLabelList"/>
    <dgm:cxn modelId="{4512A3A3-4CB3-4FCC-A2D5-EE4BC5E5ECC2}" type="presParOf" srcId="{AAA434F0-8AFE-4978-B978-D61E81D64AFD}" destId="{A0C21FB6-E19C-47A7-8369-72AB88C0E046}" srcOrd="0" destOrd="0" presId="urn:microsoft.com/office/officeart/2018/2/layout/IconLabelList"/>
    <dgm:cxn modelId="{7CE385C4-BE6B-4EF0-90F8-F95209D2F675}" type="presParOf" srcId="{A0C21FB6-E19C-47A7-8369-72AB88C0E046}" destId="{CCA4361D-22B2-4207-B753-DA23E1B329FE}" srcOrd="0" destOrd="0" presId="urn:microsoft.com/office/officeart/2018/2/layout/IconLabelList"/>
    <dgm:cxn modelId="{96BD65C6-F48B-4A54-B48B-AAFAB0AC0343}" type="presParOf" srcId="{A0C21FB6-E19C-47A7-8369-72AB88C0E046}" destId="{E6F9F8A0-3828-4D11-9EFE-C9989B93784D}" srcOrd="1" destOrd="0" presId="urn:microsoft.com/office/officeart/2018/2/layout/IconLabelList"/>
    <dgm:cxn modelId="{F1F48846-6241-4F33-A76F-6BF1C64411BC}" type="presParOf" srcId="{A0C21FB6-E19C-47A7-8369-72AB88C0E046}" destId="{56967C0D-C5ED-4CFF-88F7-931BBC1244A9}" srcOrd="2" destOrd="0" presId="urn:microsoft.com/office/officeart/2018/2/layout/IconLabelList"/>
    <dgm:cxn modelId="{C3B967AC-A234-4DA2-94D9-2181DDEF16C4}" type="presParOf" srcId="{AAA434F0-8AFE-4978-B978-D61E81D64AFD}" destId="{E3CA8584-13EC-4831-AD51-69FEF3B19B99}" srcOrd="1" destOrd="0" presId="urn:microsoft.com/office/officeart/2018/2/layout/IconLabelList"/>
    <dgm:cxn modelId="{036DC3E8-3554-4CEF-97E6-4ABECC67CEDB}" type="presParOf" srcId="{AAA434F0-8AFE-4978-B978-D61E81D64AFD}" destId="{9E4D24E6-C059-4B86-A522-F5F587CB4B08}" srcOrd="2" destOrd="0" presId="urn:microsoft.com/office/officeart/2018/2/layout/IconLabelList"/>
    <dgm:cxn modelId="{32D2FDB1-142D-480A-A1D0-920571F2D8D3}" type="presParOf" srcId="{9E4D24E6-C059-4B86-A522-F5F587CB4B08}" destId="{2C5DAA7F-7954-4C53-832D-7E22187EDAED}" srcOrd="0" destOrd="0" presId="urn:microsoft.com/office/officeart/2018/2/layout/IconLabelList"/>
    <dgm:cxn modelId="{BF172B81-9E5D-4803-9F08-08A4F8BF62AE}" type="presParOf" srcId="{9E4D24E6-C059-4B86-A522-F5F587CB4B08}" destId="{2E2DE864-1E3E-4C85-8EF7-6DAB2E273B09}" srcOrd="1" destOrd="0" presId="urn:microsoft.com/office/officeart/2018/2/layout/IconLabelList"/>
    <dgm:cxn modelId="{28B0A4D5-1A4E-48A5-B897-A31DD11934BF}" type="presParOf" srcId="{9E4D24E6-C059-4B86-A522-F5F587CB4B08}" destId="{9FFC4DCE-9FD2-4045-9AD4-34FFDBA38DE2}" srcOrd="2" destOrd="0" presId="urn:microsoft.com/office/officeart/2018/2/layout/IconLabelList"/>
    <dgm:cxn modelId="{B3AE1168-BDDC-4BF9-874B-997C15D5C278}" type="presParOf" srcId="{AAA434F0-8AFE-4978-B978-D61E81D64AFD}" destId="{2521FB1F-BB48-471B-A65A-2A6931E777D4}" srcOrd="3" destOrd="0" presId="urn:microsoft.com/office/officeart/2018/2/layout/IconLabelList"/>
    <dgm:cxn modelId="{EBE0E5EF-4960-4B4F-8EF3-B50E46C846B9}" type="presParOf" srcId="{AAA434F0-8AFE-4978-B978-D61E81D64AFD}" destId="{349DC5A1-650F-4242-8429-14FC92796257}" srcOrd="4" destOrd="0" presId="urn:microsoft.com/office/officeart/2018/2/layout/IconLabelList"/>
    <dgm:cxn modelId="{B91E5328-B56A-4137-BFFB-3DE0034B7894}" type="presParOf" srcId="{349DC5A1-650F-4242-8429-14FC92796257}" destId="{BE77B0BE-5C51-4007-AF2D-2085E443E845}" srcOrd="0" destOrd="0" presId="urn:microsoft.com/office/officeart/2018/2/layout/IconLabelList"/>
    <dgm:cxn modelId="{643CDB48-84A6-46C7-AF76-9308D9EC63AF}" type="presParOf" srcId="{349DC5A1-650F-4242-8429-14FC92796257}" destId="{D7CC8859-93DF-47F6-A097-23FB1DFCF552}" srcOrd="1" destOrd="0" presId="urn:microsoft.com/office/officeart/2018/2/layout/IconLabelList"/>
    <dgm:cxn modelId="{7A97EBCA-E88F-4A48-9906-4B4162E5542C}" type="presParOf" srcId="{349DC5A1-650F-4242-8429-14FC92796257}" destId="{1DC51577-5D04-4BED-B477-55E6D9C1A90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861D6-6426-4AC3-A8CE-B37D12DE87AD}">
      <dsp:nvSpPr>
        <dsp:cNvPr id="0" name=""/>
        <dsp:cNvSpPr/>
      </dsp:nvSpPr>
      <dsp:spPr>
        <a:xfrm>
          <a:off x="0" y="243998"/>
          <a:ext cx="6263640" cy="16415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GB" sz="1600" kern="1200" dirty="0"/>
            <a:t>Any Self-Care practice must first begin with making yourself safe and sound enough to take required actions.  When you are perpetually unsafe in mind and body it can be hard to thrive as a rule, not an absolute rule, but as a general pattern quite predictable in nature.</a:t>
          </a:r>
          <a:endParaRPr lang="en-US" sz="1600" kern="1200" dirty="0"/>
        </a:p>
      </dsp:txBody>
      <dsp:txXfrm>
        <a:off x="80132" y="324130"/>
        <a:ext cx="6103376" cy="1481246"/>
      </dsp:txXfrm>
    </dsp:sp>
    <dsp:sp modelId="{0956AC6E-A297-460E-9896-239B8A2EAF78}">
      <dsp:nvSpPr>
        <dsp:cNvPr id="0" name=""/>
        <dsp:cNvSpPr/>
      </dsp:nvSpPr>
      <dsp:spPr>
        <a:xfrm>
          <a:off x="0" y="1931589"/>
          <a:ext cx="6263640" cy="16415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GB" sz="1600" kern="1200" dirty="0"/>
            <a:t>Take an abusive environment as an example – many of those women/men/children, will not even become aware of this dynamic until it’s made clear to them, either by divine intervention, or that of a friend or service provider – neither of the latter made likely by the restraints we are all under in supporting those in need (Governments make it so hard to help – a topic for another time and place). </a:t>
          </a:r>
          <a:endParaRPr lang="en-US" sz="1600" kern="1200" dirty="0"/>
        </a:p>
      </dsp:txBody>
      <dsp:txXfrm>
        <a:off x="80132" y="2011721"/>
        <a:ext cx="6103376" cy="1481246"/>
      </dsp:txXfrm>
    </dsp:sp>
    <dsp:sp modelId="{2FFDB8AB-B5AE-43FD-BC1A-E42956D0EE4F}">
      <dsp:nvSpPr>
        <dsp:cNvPr id="0" name=""/>
        <dsp:cNvSpPr/>
      </dsp:nvSpPr>
      <dsp:spPr>
        <a:xfrm>
          <a:off x="0" y="3619179"/>
          <a:ext cx="6263640" cy="16415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GB" sz="1600" kern="1200" dirty="0"/>
            <a:t>Please know that it is </a:t>
          </a:r>
          <a:r>
            <a:rPr lang="en-GB" sz="1600" i="1" kern="1200" dirty="0"/>
            <a:t>your</a:t>
          </a:r>
          <a:r>
            <a:rPr lang="en-GB" sz="1600" kern="1200" dirty="0"/>
            <a:t> responsibility to remove yourself from an unsafe environment, please do it systematically and ask for help from the right people – they ARE out there, just waiting for you to reach out.  And where they aren’t available to you, become your own saviour and get out of any place that is not safe.  It may take years, but with a little faith, planning and focus you will achieve your end game – change.</a:t>
          </a:r>
          <a:endParaRPr lang="en-US" sz="1600" kern="1200" dirty="0"/>
        </a:p>
      </dsp:txBody>
      <dsp:txXfrm>
        <a:off x="80132" y="3699311"/>
        <a:ext cx="6103376" cy="1481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45D36-ACAC-40C7-882F-3AE0E542DEF6}">
      <dsp:nvSpPr>
        <dsp:cNvPr id="0" name=""/>
        <dsp:cNvSpPr/>
      </dsp:nvSpPr>
      <dsp:spPr>
        <a:xfrm>
          <a:off x="519623" y="844041"/>
          <a:ext cx="1372500" cy="13725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BBAE0-47EC-428E-9A6C-CA39436A9380}">
      <dsp:nvSpPr>
        <dsp:cNvPr id="0" name=""/>
        <dsp:cNvSpPr/>
      </dsp:nvSpPr>
      <dsp:spPr>
        <a:xfrm>
          <a:off x="812123" y="1136541"/>
          <a:ext cx="787500" cy="787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0E82E5-AB81-4055-A507-C06AD6FCEBCC}">
      <dsp:nvSpPr>
        <dsp:cNvPr id="0" name=""/>
        <dsp:cNvSpPr/>
      </dsp:nvSpPr>
      <dsp:spPr>
        <a:xfrm>
          <a:off x="80873" y="2644041"/>
          <a:ext cx="2250000" cy="19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defRPr cap="all"/>
          </a:pPr>
          <a:r>
            <a:rPr lang="en-GB" sz="1400" kern="1200" dirty="0"/>
            <a:t>To know whether you’re safe or not means you must have already experienced the feeling, there must be a reference from which to work. If you have never felt safe and this is your normal, how will you ever know?</a:t>
          </a:r>
          <a:endParaRPr lang="en-US" sz="1400" kern="1200" dirty="0"/>
        </a:p>
      </dsp:txBody>
      <dsp:txXfrm>
        <a:off x="80873" y="2644041"/>
        <a:ext cx="2250000" cy="1957500"/>
      </dsp:txXfrm>
    </dsp:sp>
    <dsp:sp modelId="{E40E6086-4320-495D-BF88-E6142269F893}">
      <dsp:nvSpPr>
        <dsp:cNvPr id="0" name=""/>
        <dsp:cNvSpPr/>
      </dsp:nvSpPr>
      <dsp:spPr>
        <a:xfrm>
          <a:off x="3163374" y="844041"/>
          <a:ext cx="1372500" cy="13725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FF4D51-42CB-4858-AE48-5BD48F612C8C}">
      <dsp:nvSpPr>
        <dsp:cNvPr id="0" name=""/>
        <dsp:cNvSpPr/>
      </dsp:nvSpPr>
      <dsp:spPr>
        <a:xfrm>
          <a:off x="3455874" y="1136541"/>
          <a:ext cx="787500" cy="787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0F9C89-D33D-4F04-A550-67693CC548DD}">
      <dsp:nvSpPr>
        <dsp:cNvPr id="0" name=""/>
        <dsp:cNvSpPr/>
      </dsp:nvSpPr>
      <dsp:spPr>
        <a:xfrm>
          <a:off x="2724624" y="2644041"/>
          <a:ext cx="2250000" cy="19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defRPr cap="all"/>
          </a:pPr>
          <a:r>
            <a:rPr lang="en-GB" sz="1400" kern="1200" dirty="0"/>
            <a:t>A good exercise is to go into nature and surround yourself with birdsong, light and a gentle breeze… even the rain will do it.  Nature never ails you; it only shows you what you already are deep within – </a:t>
          </a:r>
          <a:r>
            <a:rPr lang="en-GB" sz="1400" i="1" kern="1200" dirty="0"/>
            <a:t>safe. </a:t>
          </a:r>
          <a:endParaRPr lang="en-US" sz="1400" kern="1200" dirty="0"/>
        </a:p>
      </dsp:txBody>
      <dsp:txXfrm>
        <a:off x="2724624" y="2644041"/>
        <a:ext cx="2250000" cy="1957500"/>
      </dsp:txXfrm>
    </dsp:sp>
    <dsp:sp modelId="{07A675C3-5222-4F4F-AA11-3C32296DB2AC}">
      <dsp:nvSpPr>
        <dsp:cNvPr id="0" name=""/>
        <dsp:cNvSpPr/>
      </dsp:nvSpPr>
      <dsp:spPr>
        <a:xfrm>
          <a:off x="5807124" y="844041"/>
          <a:ext cx="1372500" cy="13725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031960-DF23-42EA-B673-C81871CE1680}">
      <dsp:nvSpPr>
        <dsp:cNvPr id="0" name=""/>
        <dsp:cNvSpPr/>
      </dsp:nvSpPr>
      <dsp:spPr>
        <a:xfrm>
          <a:off x="6099624" y="1136541"/>
          <a:ext cx="787500" cy="787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C783EB-12DD-4D39-A635-0ED433A20AE4}">
      <dsp:nvSpPr>
        <dsp:cNvPr id="0" name=""/>
        <dsp:cNvSpPr/>
      </dsp:nvSpPr>
      <dsp:spPr>
        <a:xfrm>
          <a:off x="5368374" y="2644041"/>
          <a:ext cx="2250000" cy="19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defRPr cap="all"/>
          </a:pPr>
          <a:r>
            <a:rPr lang="en-GB" sz="1400" kern="1200" dirty="0"/>
            <a:t>I cannot tell you whether you are safe or not, or even what this may look like for you personally, it will all be relative and potentially relational. all I can do is tell you what is not safe for me… So here goes…</a:t>
          </a:r>
          <a:endParaRPr lang="en-US" sz="1400" kern="1200" dirty="0"/>
        </a:p>
      </dsp:txBody>
      <dsp:txXfrm>
        <a:off x="5368374" y="2644041"/>
        <a:ext cx="2250000" cy="195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F8B0F-5E10-47FE-9366-12CC9818DD5E}">
      <dsp:nvSpPr>
        <dsp:cNvPr id="0" name=""/>
        <dsp:cNvSpPr/>
      </dsp:nvSpPr>
      <dsp:spPr>
        <a:xfrm>
          <a:off x="0" y="272033"/>
          <a:ext cx="6263640" cy="67158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What does balance mean?</a:t>
          </a:r>
          <a:endParaRPr lang="en-US" sz="2800" kern="1200" dirty="0"/>
        </a:p>
      </dsp:txBody>
      <dsp:txXfrm>
        <a:off x="32784" y="304817"/>
        <a:ext cx="6198072" cy="606012"/>
      </dsp:txXfrm>
    </dsp:sp>
    <dsp:sp modelId="{61632419-C48F-461F-A766-738C5D5230A2}">
      <dsp:nvSpPr>
        <dsp:cNvPr id="0" name=""/>
        <dsp:cNvSpPr/>
      </dsp:nvSpPr>
      <dsp:spPr>
        <a:xfrm>
          <a:off x="0" y="943613"/>
          <a:ext cx="6263640" cy="428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n-GB" sz="2200" kern="1200" dirty="0"/>
            <a:t>It means eating that piece of delectable chocolate cake, but not everyday.  It means eating it and then not immediately running for your life, as though your calorie intake must determine your next punishable thoughts and actions. </a:t>
          </a:r>
          <a:endParaRPr lang="en-US" sz="2200" kern="1200" dirty="0"/>
        </a:p>
        <a:p>
          <a:pPr marL="228600" lvl="1" indent="-228600" algn="just" defTabSz="977900">
            <a:lnSpc>
              <a:spcPct val="90000"/>
            </a:lnSpc>
            <a:spcBef>
              <a:spcPct val="0"/>
            </a:spcBef>
            <a:spcAft>
              <a:spcPct val="20000"/>
            </a:spcAft>
            <a:buChar char="•"/>
          </a:pPr>
          <a:r>
            <a:rPr lang="en-GB" sz="2200" kern="1200" dirty="0"/>
            <a:t>It means eating the damn thing and enjoying every delicious bite before sitting with a nice cup of tea and watching a film with a loved one.</a:t>
          </a:r>
          <a:endParaRPr lang="en-US" sz="2200" kern="1200" dirty="0"/>
        </a:p>
        <a:p>
          <a:pPr marL="228600" lvl="1" indent="-228600" algn="just" defTabSz="977900">
            <a:lnSpc>
              <a:spcPct val="90000"/>
            </a:lnSpc>
            <a:spcBef>
              <a:spcPct val="0"/>
            </a:spcBef>
            <a:spcAft>
              <a:spcPct val="20000"/>
            </a:spcAft>
            <a:buChar char="•"/>
          </a:pPr>
          <a:r>
            <a:rPr lang="en-GB" sz="2200" kern="1200" dirty="0"/>
            <a:t>Balance means life in harmony with itself.  It means there is no payment plan for your pursuits and endeavours, and there’s sure as heck no bill for enjoying a moment of life – </a:t>
          </a:r>
          <a:r>
            <a:rPr lang="en-GB" sz="2200" i="1" kern="1200" dirty="0"/>
            <a:t>guilt free!</a:t>
          </a:r>
          <a:endParaRPr lang="en-US" sz="2200" kern="1200" dirty="0"/>
        </a:p>
      </dsp:txBody>
      <dsp:txXfrm>
        <a:off x="0" y="943613"/>
        <a:ext cx="6263640" cy="428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D57B7-7685-4FEC-8B0D-BCCCE84736E5}">
      <dsp:nvSpPr>
        <dsp:cNvPr id="0" name=""/>
        <dsp:cNvSpPr/>
      </dsp:nvSpPr>
      <dsp:spPr>
        <a:xfrm>
          <a:off x="0" y="16569"/>
          <a:ext cx="10905066" cy="1111538"/>
        </a:xfrm>
        <a:prstGeom prst="roundRect">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just" defTabSz="1377950">
            <a:lnSpc>
              <a:spcPct val="90000"/>
            </a:lnSpc>
            <a:spcBef>
              <a:spcPct val="0"/>
            </a:spcBef>
            <a:spcAft>
              <a:spcPct val="35000"/>
            </a:spcAft>
            <a:buNone/>
          </a:pPr>
          <a:r>
            <a:rPr lang="en-GB" sz="3100" kern="1200" dirty="0"/>
            <a:t>A prayer can remind us what it is to eat and to say thanks for the life that it provides…</a:t>
          </a:r>
          <a:endParaRPr lang="en-US" sz="3100" kern="1200" dirty="0"/>
        </a:p>
      </dsp:txBody>
      <dsp:txXfrm>
        <a:off x="54261" y="70830"/>
        <a:ext cx="10796544" cy="1003016"/>
      </dsp:txXfrm>
    </dsp:sp>
    <dsp:sp modelId="{0C1BCA50-0801-4463-9991-B4191D81D485}">
      <dsp:nvSpPr>
        <dsp:cNvPr id="0" name=""/>
        <dsp:cNvSpPr/>
      </dsp:nvSpPr>
      <dsp:spPr>
        <a:xfrm>
          <a:off x="0" y="1217388"/>
          <a:ext cx="10905066" cy="3160023"/>
        </a:xfrm>
        <a:prstGeom prst="roundRect">
          <a:avLst/>
        </a:prstGeom>
        <a:solidFill>
          <a:srgbClr val="ED7D3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just" defTabSz="1333500">
            <a:lnSpc>
              <a:spcPct val="90000"/>
            </a:lnSpc>
            <a:spcBef>
              <a:spcPct val="0"/>
            </a:spcBef>
            <a:spcAft>
              <a:spcPct val="35000"/>
            </a:spcAft>
            <a:buNone/>
          </a:pPr>
          <a:r>
            <a:rPr lang="en-GB" sz="3000" kern="1200" dirty="0"/>
            <a:t>May heaven bless this nutritious feast with love and the compassionate filling of my stomach.  May mother earth’s energy be felt and received as a beautiful experience to follow.  I am thankful for this energy which may sustain my passions, life and a graceful endeavour to live this life as it was designed to be… in love with myself and those around me.  Amen.</a:t>
          </a:r>
          <a:endParaRPr lang="en-US" sz="3000" kern="1200" dirty="0"/>
        </a:p>
      </dsp:txBody>
      <dsp:txXfrm>
        <a:off x="154260" y="1371648"/>
        <a:ext cx="10596546" cy="28515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4361D-22B2-4207-B753-DA23E1B329FE}">
      <dsp:nvSpPr>
        <dsp:cNvPr id="0" name=""/>
        <dsp:cNvSpPr/>
      </dsp:nvSpPr>
      <dsp:spPr>
        <a:xfrm>
          <a:off x="1212569" y="402170"/>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967C0D-C5ED-4CFF-88F7-931BBC1244A9}">
      <dsp:nvSpPr>
        <dsp:cNvPr id="0" name=""/>
        <dsp:cNvSpPr/>
      </dsp:nvSpPr>
      <dsp:spPr>
        <a:xfrm>
          <a:off x="417971" y="2174205"/>
          <a:ext cx="2889450" cy="13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90000"/>
            </a:lnSpc>
            <a:spcBef>
              <a:spcPct val="0"/>
            </a:spcBef>
            <a:spcAft>
              <a:spcPct val="35000"/>
            </a:spcAft>
            <a:buNone/>
          </a:pPr>
          <a:r>
            <a:rPr lang="en-GB" sz="1400" kern="1200" dirty="0"/>
            <a:t>I won’t go into this much now since it is time to leave you with your own thoughts and reflections and I have much to say about movement and what this world has turned it into… a punishing regime to upkeep the otherwise unattainable. </a:t>
          </a:r>
          <a:endParaRPr lang="en-US" sz="1400" kern="1200" dirty="0"/>
        </a:p>
      </dsp:txBody>
      <dsp:txXfrm>
        <a:off x="417971" y="2174205"/>
        <a:ext cx="2889450" cy="1372500"/>
      </dsp:txXfrm>
    </dsp:sp>
    <dsp:sp modelId="{2C5DAA7F-7954-4C53-832D-7E22187EDAED}">
      <dsp:nvSpPr>
        <dsp:cNvPr id="0" name=""/>
        <dsp:cNvSpPr/>
      </dsp:nvSpPr>
      <dsp:spPr>
        <a:xfrm>
          <a:off x="4607673" y="402170"/>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FC4DCE-9FD2-4045-9AD4-34FFDBA38DE2}">
      <dsp:nvSpPr>
        <dsp:cNvPr id="0" name=""/>
        <dsp:cNvSpPr/>
      </dsp:nvSpPr>
      <dsp:spPr>
        <a:xfrm>
          <a:off x="3813075" y="2174205"/>
          <a:ext cx="2889450" cy="13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11200">
            <a:lnSpc>
              <a:spcPct val="90000"/>
            </a:lnSpc>
            <a:spcBef>
              <a:spcPct val="0"/>
            </a:spcBef>
            <a:spcAft>
              <a:spcPct val="35000"/>
            </a:spcAft>
            <a:buNone/>
          </a:pPr>
          <a:r>
            <a:rPr lang="en-GB" sz="1600" kern="1200" dirty="0"/>
            <a:t>Please press pause on your life if you do this to yourself… go for a walk, see a flower in bloom, have a swim in nature’s waters rather than a chlorine filled shared bathtub. </a:t>
          </a:r>
          <a:endParaRPr lang="en-US" sz="1600" kern="1200" dirty="0"/>
        </a:p>
      </dsp:txBody>
      <dsp:txXfrm>
        <a:off x="3813075" y="2174205"/>
        <a:ext cx="2889450" cy="1372500"/>
      </dsp:txXfrm>
    </dsp:sp>
    <dsp:sp modelId="{BE77B0BE-5C51-4007-AF2D-2085E443E845}">
      <dsp:nvSpPr>
        <dsp:cNvPr id="0" name=""/>
        <dsp:cNvSpPr/>
      </dsp:nvSpPr>
      <dsp:spPr>
        <a:xfrm>
          <a:off x="8002777" y="402170"/>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C51577-5D04-4BED-B477-55E6D9C1A90F}">
      <dsp:nvSpPr>
        <dsp:cNvPr id="0" name=""/>
        <dsp:cNvSpPr/>
      </dsp:nvSpPr>
      <dsp:spPr>
        <a:xfrm>
          <a:off x="7208178" y="2174205"/>
          <a:ext cx="2889450" cy="13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11200">
            <a:lnSpc>
              <a:spcPct val="90000"/>
            </a:lnSpc>
            <a:spcBef>
              <a:spcPct val="0"/>
            </a:spcBef>
            <a:spcAft>
              <a:spcPct val="35000"/>
            </a:spcAft>
            <a:buNone/>
          </a:pPr>
          <a:r>
            <a:rPr lang="en-GB" sz="1600" kern="1200" dirty="0"/>
            <a:t>Enjoy the world by moving around it… this is my movement motto. Stretching never hurts either, nor does a good old dance sesh in the bedroom.  Whatever you </a:t>
          </a:r>
          <a:r>
            <a:rPr lang="en-GB" sz="1600" i="1" kern="1200" dirty="0"/>
            <a:t>enjoy </a:t>
          </a:r>
          <a:r>
            <a:rPr lang="en-GB" sz="1600" kern="1200" dirty="0"/>
            <a:t>is what matters most.</a:t>
          </a:r>
          <a:endParaRPr lang="en-US" sz="1600" kern="1200" dirty="0"/>
        </a:p>
      </dsp:txBody>
      <dsp:txXfrm>
        <a:off x="7208178" y="2174205"/>
        <a:ext cx="2889450" cy="1372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91" cy="46993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0973" y="0"/>
            <a:ext cx="3076691" cy="469934"/>
          </a:xfrm>
          <a:prstGeom prst="rect">
            <a:avLst/>
          </a:prstGeom>
        </p:spPr>
        <p:txBody>
          <a:bodyPr vert="horz" lIns="91440" tIns="45720" rIns="91440" bIns="45720" rtlCol="0"/>
          <a:lstStyle>
            <a:lvl1pPr algn="r">
              <a:defRPr sz="1200"/>
            </a:lvl1pPr>
          </a:lstStyle>
          <a:p>
            <a:fld id="{59B3BAE9-125A-4BEF-BB2D-9404A9A44DBF}" type="datetimeFigureOut">
              <a:rPr lang="en-GB" smtClean="0"/>
              <a:t>18/05/2023</a:t>
            </a:fld>
            <a:endParaRPr lang="en-GB"/>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0258" y="4516426"/>
            <a:ext cx="5678785" cy="369552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5366"/>
            <a:ext cx="3076691" cy="4699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0973" y="8915366"/>
            <a:ext cx="3076691" cy="469934"/>
          </a:xfrm>
          <a:prstGeom prst="rect">
            <a:avLst/>
          </a:prstGeom>
        </p:spPr>
        <p:txBody>
          <a:bodyPr vert="horz" lIns="91440" tIns="45720" rIns="91440" bIns="45720" rtlCol="0" anchor="b"/>
          <a:lstStyle>
            <a:lvl1pPr algn="r">
              <a:defRPr sz="1200"/>
            </a:lvl1pPr>
          </a:lstStyle>
          <a:p>
            <a:fld id="{6ED0F5F9-7123-488F-9D61-FAF873E7285C}" type="slidenum">
              <a:rPr lang="en-GB" smtClean="0"/>
              <a:t>‹#›</a:t>
            </a:fld>
            <a:endParaRPr lang="en-GB"/>
          </a:p>
        </p:txBody>
      </p:sp>
    </p:spTree>
    <p:extLst>
      <p:ext uri="{BB962C8B-B14F-4D97-AF65-F5344CB8AC3E}">
        <p14:creationId xmlns:p14="http://schemas.microsoft.com/office/powerpoint/2010/main" val="1605251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000" i="0" dirty="0"/>
          </a:p>
        </p:txBody>
      </p:sp>
      <p:sp>
        <p:nvSpPr>
          <p:cNvPr id="4" name="Slide Number Placeholder 3"/>
          <p:cNvSpPr>
            <a:spLocks noGrp="1"/>
          </p:cNvSpPr>
          <p:nvPr>
            <p:ph type="sldNum" sz="quarter" idx="5"/>
          </p:nvPr>
        </p:nvSpPr>
        <p:spPr/>
        <p:txBody>
          <a:bodyPr/>
          <a:lstStyle/>
          <a:p>
            <a:fld id="{6ED0F5F9-7123-488F-9D61-FAF873E7285C}" type="slidenum">
              <a:rPr lang="en-GB" smtClean="0"/>
              <a:t>1</a:t>
            </a:fld>
            <a:endParaRPr lang="en-GB"/>
          </a:p>
        </p:txBody>
      </p:sp>
    </p:spTree>
    <p:extLst>
      <p:ext uri="{BB962C8B-B14F-4D97-AF65-F5344CB8AC3E}">
        <p14:creationId xmlns:p14="http://schemas.microsoft.com/office/powerpoint/2010/main" val="1910244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D0F5F9-7123-488F-9D61-FAF873E7285C}" type="slidenum">
              <a:rPr lang="en-GB" smtClean="0"/>
              <a:t>10</a:t>
            </a:fld>
            <a:endParaRPr lang="en-GB"/>
          </a:p>
        </p:txBody>
      </p:sp>
    </p:spTree>
    <p:extLst>
      <p:ext uri="{BB962C8B-B14F-4D97-AF65-F5344CB8AC3E}">
        <p14:creationId xmlns:p14="http://schemas.microsoft.com/office/powerpoint/2010/main" val="2499673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D0F5F9-7123-488F-9D61-FAF873E7285C}" type="slidenum">
              <a:rPr lang="en-GB" smtClean="0"/>
              <a:t>11</a:t>
            </a:fld>
            <a:endParaRPr lang="en-GB"/>
          </a:p>
        </p:txBody>
      </p:sp>
    </p:spTree>
    <p:extLst>
      <p:ext uri="{BB962C8B-B14F-4D97-AF65-F5344CB8AC3E}">
        <p14:creationId xmlns:p14="http://schemas.microsoft.com/office/powerpoint/2010/main" val="4013208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D0F5F9-7123-488F-9D61-FAF873E7285C}" type="slidenum">
              <a:rPr lang="en-GB" smtClean="0"/>
              <a:t>12</a:t>
            </a:fld>
            <a:endParaRPr lang="en-GB"/>
          </a:p>
        </p:txBody>
      </p:sp>
    </p:spTree>
    <p:extLst>
      <p:ext uri="{BB962C8B-B14F-4D97-AF65-F5344CB8AC3E}">
        <p14:creationId xmlns:p14="http://schemas.microsoft.com/office/powerpoint/2010/main" val="285194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D0F5F9-7123-488F-9D61-FAF873E7285C}" type="slidenum">
              <a:rPr lang="en-GB" smtClean="0"/>
              <a:t>13</a:t>
            </a:fld>
            <a:endParaRPr lang="en-GB"/>
          </a:p>
        </p:txBody>
      </p:sp>
    </p:spTree>
    <p:extLst>
      <p:ext uri="{BB962C8B-B14F-4D97-AF65-F5344CB8AC3E}">
        <p14:creationId xmlns:p14="http://schemas.microsoft.com/office/powerpoint/2010/main" val="3241893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D0F5F9-7123-488F-9D61-FAF873E7285C}" type="slidenum">
              <a:rPr lang="en-GB" smtClean="0"/>
              <a:t>14</a:t>
            </a:fld>
            <a:endParaRPr lang="en-GB"/>
          </a:p>
        </p:txBody>
      </p:sp>
    </p:spTree>
    <p:extLst>
      <p:ext uri="{BB962C8B-B14F-4D97-AF65-F5344CB8AC3E}">
        <p14:creationId xmlns:p14="http://schemas.microsoft.com/office/powerpoint/2010/main" val="2204841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D0F5F9-7123-488F-9D61-FAF873E7285C}" type="slidenum">
              <a:rPr lang="en-GB" smtClean="0"/>
              <a:t>15</a:t>
            </a:fld>
            <a:endParaRPr lang="en-GB"/>
          </a:p>
        </p:txBody>
      </p:sp>
    </p:spTree>
    <p:extLst>
      <p:ext uri="{BB962C8B-B14F-4D97-AF65-F5344CB8AC3E}">
        <p14:creationId xmlns:p14="http://schemas.microsoft.com/office/powerpoint/2010/main" val="3039286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D0F5F9-7123-488F-9D61-FAF873E7285C}" type="slidenum">
              <a:rPr lang="en-GB" smtClean="0"/>
              <a:t>16</a:t>
            </a:fld>
            <a:endParaRPr lang="en-GB"/>
          </a:p>
        </p:txBody>
      </p:sp>
    </p:spTree>
    <p:extLst>
      <p:ext uri="{BB962C8B-B14F-4D97-AF65-F5344CB8AC3E}">
        <p14:creationId xmlns:p14="http://schemas.microsoft.com/office/powerpoint/2010/main" val="310868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D0F5F9-7123-488F-9D61-FAF873E7285C}" type="slidenum">
              <a:rPr lang="en-GB" smtClean="0"/>
              <a:t>17</a:t>
            </a:fld>
            <a:endParaRPr lang="en-GB"/>
          </a:p>
        </p:txBody>
      </p:sp>
    </p:spTree>
    <p:extLst>
      <p:ext uri="{BB962C8B-B14F-4D97-AF65-F5344CB8AC3E}">
        <p14:creationId xmlns:p14="http://schemas.microsoft.com/office/powerpoint/2010/main" val="2971874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D0F5F9-7123-488F-9D61-FAF873E7285C}" type="slidenum">
              <a:rPr lang="en-GB" smtClean="0"/>
              <a:t>18</a:t>
            </a:fld>
            <a:endParaRPr lang="en-GB"/>
          </a:p>
        </p:txBody>
      </p:sp>
    </p:spTree>
    <p:extLst>
      <p:ext uri="{BB962C8B-B14F-4D97-AF65-F5344CB8AC3E}">
        <p14:creationId xmlns:p14="http://schemas.microsoft.com/office/powerpoint/2010/main" val="4198280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D0F5F9-7123-488F-9D61-FAF873E7285C}" type="slidenum">
              <a:rPr lang="en-GB" smtClean="0"/>
              <a:t>19</a:t>
            </a:fld>
            <a:endParaRPr lang="en-GB"/>
          </a:p>
        </p:txBody>
      </p:sp>
    </p:spTree>
    <p:extLst>
      <p:ext uri="{BB962C8B-B14F-4D97-AF65-F5344CB8AC3E}">
        <p14:creationId xmlns:p14="http://schemas.microsoft.com/office/powerpoint/2010/main" val="1435522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GB" dirty="0"/>
          </a:p>
        </p:txBody>
      </p:sp>
      <p:sp>
        <p:nvSpPr>
          <p:cNvPr id="4" name="Slide Number Placeholder 3"/>
          <p:cNvSpPr>
            <a:spLocks noGrp="1"/>
          </p:cNvSpPr>
          <p:nvPr>
            <p:ph type="sldNum" sz="quarter" idx="5"/>
          </p:nvPr>
        </p:nvSpPr>
        <p:spPr/>
        <p:txBody>
          <a:bodyPr/>
          <a:lstStyle/>
          <a:p>
            <a:fld id="{6ED0F5F9-7123-488F-9D61-FAF873E7285C}" type="slidenum">
              <a:rPr lang="en-GB" smtClean="0"/>
              <a:t>2</a:t>
            </a:fld>
            <a:endParaRPr lang="en-GB"/>
          </a:p>
        </p:txBody>
      </p:sp>
    </p:spTree>
    <p:extLst>
      <p:ext uri="{BB962C8B-B14F-4D97-AF65-F5344CB8AC3E}">
        <p14:creationId xmlns:p14="http://schemas.microsoft.com/office/powerpoint/2010/main" val="1771257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D0F5F9-7123-488F-9D61-FAF873E7285C}" type="slidenum">
              <a:rPr lang="en-GB" smtClean="0"/>
              <a:t>20</a:t>
            </a:fld>
            <a:endParaRPr lang="en-GB"/>
          </a:p>
        </p:txBody>
      </p:sp>
    </p:spTree>
    <p:extLst>
      <p:ext uri="{BB962C8B-B14F-4D97-AF65-F5344CB8AC3E}">
        <p14:creationId xmlns:p14="http://schemas.microsoft.com/office/powerpoint/2010/main" val="978470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D0F5F9-7123-488F-9D61-FAF873E7285C}" type="slidenum">
              <a:rPr lang="en-GB" smtClean="0"/>
              <a:t>21</a:t>
            </a:fld>
            <a:endParaRPr lang="en-GB"/>
          </a:p>
        </p:txBody>
      </p:sp>
    </p:spTree>
    <p:extLst>
      <p:ext uri="{BB962C8B-B14F-4D97-AF65-F5344CB8AC3E}">
        <p14:creationId xmlns:p14="http://schemas.microsoft.com/office/powerpoint/2010/main" val="323214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D0F5F9-7123-488F-9D61-FAF873E7285C}" type="slidenum">
              <a:rPr lang="en-GB" smtClean="0"/>
              <a:t>22</a:t>
            </a:fld>
            <a:endParaRPr lang="en-GB"/>
          </a:p>
        </p:txBody>
      </p:sp>
    </p:spTree>
    <p:extLst>
      <p:ext uri="{BB962C8B-B14F-4D97-AF65-F5344CB8AC3E}">
        <p14:creationId xmlns:p14="http://schemas.microsoft.com/office/powerpoint/2010/main" val="1348240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D0F5F9-7123-488F-9D61-FAF873E7285C}" type="slidenum">
              <a:rPr lang="en-GB" smtClean="0"/>
              <a:t>23</a:t>
            </a:fld>
            <a:endParaRPr lang="en-GB"/>
          </a:p>
        </p:txBody>
      </p:sp>
    </p:spTree>
    <p:extLst>
      <p:ext uri="{BB962C8B-B14F-4D97-AF65-F5344CB8AC3E}">
        <p14:creationId xmlns:p14="http://schemas.microsoft.com/office/powerpoint/2010/main" val="381627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D0F5F9-7123-488F-9D61-FAF873E7285C}" type="slidenum">
              <a:rPr lang="en-GB" smtClean="0"/>
              <a:t>3</a:t>
            </a:fld>
            <a:endParaRPr lang="en-GB"/>
          </a:p>
        </p:txBody>
      </p:sp>
    </p:spTree>
    <p:extLst>
      <p:ext uri="{BB962C8B-B14F-4D97-AF65-F5344CB8AC3E}">
        <p14:creationId xmlns:p14="http://schemas.microsoft.com/office/powerpoint/2010/main" val="4170177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D0F5F9-7123-488F-9D61-FAF873E7285C}" type="slidenum">
              <a:rPr lang="en-GB" smtClean="0"/>
              <a:t>4</a:t>
            </a:fld>
            <a:endParaRPr lang="en-GB"/>
          </a:p>
        </p:txBody>
      </p:sp>
    </p:spTree>
    <p:extLst>
      <p:ext uri="{BB962C8B-B14F-4D97-AF65-F5344CB8AC3E}">
        <p14:creationId xmlns:p14="http://schemas.microsoft.com/office/powerpoint/2010/main" val="301980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D0F5F9-7123-488F-9D61-FAF873E7285C}" type="slidenum">
              <a:rPr lang="en-GB" smtClean="0"/>
              <a:t>5</a:t>
            </a:fld>
            <a:endParaRPr lang="en-GB"/>
          </a:p>
        </p:txBody>
      </p:sp>
    </p:spTree>
    <p:extLst>
      <p:ext uri="{BB962C8B-B14F-4D97-AF65-F5344CB8AC3E}">
        <p14:creationId xmlns:p14="http://schemas.microsoft.com/office/powerpoint/2010/main" val="2735352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D0F5F9-7123-488F-9D61-FAF873E7285C}" type="slidenum">
              <a:rPr lang="en-GB" smtClean="0"/>
              <a:t>6</a:t>
            </a:fld>
            <a:endParaRPr lang="en-GB"/>
          </a:p>
        </p:txBody>
      </p:sp>
    </p:spTree>
    <p:extLst>
      <p:ext uri="{BB962C8B-B14F-4D97-AF65-F5344CB8AC3E}">
        <p14:creationId xmlns:p14="http://schemas.microsoft.com/office/powerpoint/2010/main" val="417090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D0F5F9-7123-488F-9D61-FAF873E7285C}" type="slidenum">
              <a:rPr lang="en-GB" smtClean="0"/>
              <a:t>7</a:t>
            </a:fld>
            <a:endParaRPr lang="en-GB"/>
          </a:p>
        </p:txBody>
      </p:sp>
    </p:spTree>
    <p:extLst>
      <p:ext uri="{BB962C8B-B14F-4D97-AF65-F5344CB8AC3E}">
        <p14:creationId xmlns:p14="http://schemas.microsoft.com/office/powerpoint/2010/main" val="420749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D0F5F9-7123-488F-9D61-FAF873E7285C}" type="slidenum">
              <a:rPr lang="en-GB" smtClean="0"/>
              <a:t>8</a:t>
            </a:fld>
            <a:endParaRPr lang="en-GB"/>
          </a:p>
        </p:txBody>
      </p:sp>
    </p:spTree>
    <p:extLst>
      <p:ext uri="{BB962C8B-B14F-4D97-AF65-F5344CB8AC3E}">
        <p14:creationId xmlns:p14="http://schemas.microsoft.com/office/powerpoint/2010/main" val="170699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D0F5F9-7123-488F-9D61-FAF873E7285C}" type="slidenum">
              <a:rPr lang="en-GB" smtClean="0"/>
              <a:t>9</a:t>
            </a:fld>
            <a:endParaRPr lang="en-GB"/>
          </a:p>
        </p:txBody>
      </p:sp>
    </p:spTree>
    <p:extLst>
      <p:ext uri="{BB962C8B-B14F-4D97-AF65-F5344CB8AC3E}">
        <p14:creationId xmlns:p14="http://schemas.microsoft.com/office/powerpoint/2010/main" val="3933341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527A-98D3-4A5D-A6E1-FC21BECE87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28C4E3-3F6C-4FD8-9EA2-AB772363E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ADD033-6089-4373-847C-DF43BA94113E}"/>
              </a:ext>
            </a:extLst>
          </p:cNvPr>
          <p:cNvSpPr>
            <a:spLocks noGrp="1"/>
          </p:cNvSpPr>
          <p:nvPr>
            <p:ph type="dt" sz="half" idx="10"/>
          </p:nvPr>
        </p:nvSpPr>
        <p:spPr/>
        <p:txBody>
          <a:bodyPr/>
          <a:lstStyle/>
          <a:p>
            <a:fld id="{AF47FF16-4B93-489D-BBD3-281A56DB4B84}" type="datetimeFigureOut">
              <a:rPr lang="en-GB" smtClean="0"/>
              <a:t>18/05/2023</a:t>
            </a:fld>
            <a:endParaRPr lang="en-GB"/>
          </a:p>
        </p:txBody>
      </p:sp>
      <p:sp>
        <p:nvSpPr>
          <p:cNvPr id="5" name="Footer Placeholder 4">
            <a:extLst>
              <a:ext uri="{FF2B5EF4-FFF2-40B4-BE49-F238E27FC236}">
                <a16:creationId xmlns:a16="http://schemas.microsoft.com/office/drawing/2014/main" id="{C03CACE6-2CB8-4112-8EE4-FCC9AD2379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8491B9-C2CF-40AF-B58C-17DEEC4B4646}"/>
              </a:ext>
            </a:extLst>
          </p:cNvPr>
          <p:cNvSpPr>
            <a:spLocks noGrp="1"/>
          </p:cNvSpPr>
          <p:nvPr>
            <p:ph type="sldNum" sz="quarter" idx="12"/>
          </p:nvPr>
        </p:nvSpPr>
        <p:spPr/>
        <p:txBody>
          <a:bodyPr/>
          <a:lstStyle/>
          <a:p>
            <a:fld id="{9728FB8D-F1E3-4A67-A8AC-6470C53D7D25}" type="slidenum">
              <a:rPr lang="en-GB" smtClean="0"/>
              <a:t>‹#›</a:t>
            </a:fld>
            <a:endParaRPr lang="en-GB"/>
          </a:p>
        </p:txBody>
      </p:sp>
    </p:spTree>
    <p:extLst>
      <p:ext uri="{BB962C8B-B14F-4D97-AF65-F5344CB8AC3E}">
        <p14:creationId xmlns:p14="http://schemas.microsoft.com/office/powerpoint/2010/main" val="626461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30A8-4497-458C-A5A1-E4E3291FEB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E57A31-F5DC-4DCC-83A6-11147A989B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87E190-E83E-4BBA-82CB-B531D7D1931C}"/>
              </a:ext>
            </a:extLst>
          </p:cNvPr>
          <p:cNvSpPr>
            <a:spLocks noGrp="1"/>
          </p:cNvSpPr>
          <p:nvPr>
            <p:ph type="dt" sz="half" idx="10"/>
          </p:nvPr>
        </p:nvSpPr>
        <p:spPr/>
        <p:txBody>
          <a:bodyPr/>
          <a:lstStyle/>
          <a:p>
            <a:fld id="{AF47FF16-4B93-489D-BBD3-281A56DB4B84}" type="datetimeFigureOut">
              <a:rPr lang="en-GB" smtClean="0"/>
              <a:t>18/05/2023</a:t>
            </a:fld>
            <a:endParaRPr lang="en-GB"/>
          </a:p>
        </p:txBody>
      </p:sp>
      <p:sp>
        <p:nvSpPr>
          <p:cNvPr id="5" name="Footer Placeholder 4">
            <a:extLst>
              <a:ext uri="{FF2B5EF4-FFF2-40B4-BE49-F238E27FC236}">
                <a16:creationId xmlns:a16="http://schemas.microsoft.com/office/drawing/2014/main" id="{2F6B5100-A2B0-4CA6-B3AD-E3C11C56FD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AAD988-528F-4652-8A25-8BA6C013E4EB}"/>
              </a:ext>
            </a:extLst>
          </p:cNvPr>
          <p:cNvSpPr>
            <a:spLocks noGrp="1"/>
          </p:cNvSpPr>
          <p:nvPr>
            <p:ph type="sldNum" sz="quarter" idx="12"/>
          </p:nvPr>
        </p:nvSpPr>
        <p:spPr/>
        <p:txBody>
          <a:bodyPr/>
          <a:lstStyle/>
          <a:p>
            <a:fld id="{9728FB8D-F1E3-4A67-A8AC-6470C53D7D25}" type="slidenum">
              <a:rPr lang="en-GB" smtClean="0"/>
              <a:t>‹#›</a:t>
            </a:fld>
            <a:endParaRPr lang="en-GB"/>
          </a:p>
        </p:txBody>
      </p:sp>
    </p:spTree>
    <p:extLst>
      <p:ext uri="{BB962C8B-B14F-4D97-AF65-F5344CB8AC3E}">
        <p14:creationId xmlns:p14="http://schemas.microsoft.com/office/powerpoint/2010/main" val="3142350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6AC31-BD11-4ECE-886C-DF8B93A275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26F3E0-EDA9-40F6-8AE1-B90EF9570F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F75509-1565-43B8-B772-36795A274AB5}"/>
              </a:ext>
            </a:extLst>
          </p:cNvPr>
          <p:cNvSpPr>
            <a:spLocks noGrp="1"/>
          </p:cNvSpPr>
          <p:nvPr>
            <p:ph type="dt" sz="half" idx="10"/>
          </p:nvPr>
        </p:nvSpPr>
        <p:spPr/>
        <p:txBody>
          <a:bodyPr/>
          <a:lstStyle/>
          <a:p>
            <a:fld id="{AF47FF16-4B93-489D-BBD3-281A56DB4B84}" type="datetimeFigureOut">
              <a:rPr lang="en-GB" smtClean="0"/>
              <a:t>18/05/2023</a:t>
            </a:fld>
            <a:endParaRPr lang="en-GB"/>
          </a:p>
        </p:txBody>
      </p:sp>
      <p:sp>
        <p:nvSpPr>
          <p:cNvPr id="5" name="Footer Placeholder 4">
            <a:extLst>
              <a:ext uri="{FF2B5EF4-FFF2-40B4-BE49-F238E27FC236}">
                <a16:creationId xmlns:a16="http://schemas.microsoft.com/office/drawing/2014/main" id="{07131C09-8BAA-4090-8AF7-4B8019CB8B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183461-C80F-4E4D-ABA7-75A42EF82F5C}"/>
              </a:ext>
            </a:extLst>
          </p:cNvPr>
          <p:cNvSpPr>
            <a:spLocks noGrp="1"/>
          </p:cNvSpPr>
          <p:nvPr>
            <p:ph type="sldNum" sz="quarter" idx="12"/>
          </p:nvPr>
        </p:nvSpPr>
        <p:spPr/>
        <p:txBody>
          <a:bodyPr/>
          <a:lstStyle/>
          <a:p>
            <a:fld id="{9728FB8D-F1E3-4A67-A8AC-6470C53D7D25}" type="slidenum">
              <a:rPr lang="en-GB" smtClean="0"/>
              <a:t>‹#›</a:t>
            </a:fld>
            <a:endParaRPr lang="en-GB"/>
          </a:p>
        </p:txBody>
      </p:sp>
    </p:spTree>
    <p:extLst>
      <p:ext uri="{BB962C8B-B14F-4D97-AF65-F5344CB8AC3E}">
        <p14:creationId xmlns:p14="http://schemas.microsoft.com/office/powerpoint/2010/main" val="3046843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129F0-232D-47DB-A6BE-157B516820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F449F4-1F36-45DC-A7AF-8061C008B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BBFEA7-69C9-4CFA-A2E1-1D75673C2F51}"/>
              </a:ext>
            </a:extLst>
          </p:cNvPr>
          <p:cNvSpPr>
            <a:spLocks noGrp="1"/>
          </p:cNvSpPr>
          <p:nvPr>
            <p:ph type="dt" sz="half" idx="10"/>
          </p:nvPr>
        </p:nvSpPr>
        <p:spPr/>
        <p:txBody>
          <a:bodyPr/>
          <a:lstStyle/>
          <a:p>
            <a:fld id="{AF47FF16-4B93-489D-BBD3-281A56DB4B84}" type="datetimeFigureOut">
              <a:rPr lang="en-GB" smtClean="0"/>
              <a:t>18/05/2023</a:t>
            </a:fld>
            <a:endParaRPr lang="en-GB"/>
          </a:p>
        </p:txBody>
      </p:sp>
      <p:sp>
        <p:nvSpPr>
          <p:cNvPr id="5" name="Footer Placeholder 4">
            <a:extLst>
              <a:ext uri="{FF2B5EF4-FFF2-40B4-BE49-F238E27FC236}">
                <a16:creationId xmlns:a16="http://schemas.microsoft.com/office/drawing/2014/main" id="{F89E6ABE-5081-4D90-A1F7-23E776DB16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C3E324-8089-4806-9F9B-4BFDD837A200}"/>
              </a:ext>
            </a:extLst>
          </p:cNvPr>
          <p:cNvSpPr>
            <a:spLocks noGrp="1"/>
          </p:cNvSpPr>
          <p:nvPr>
            <p:ph type="sldNum" sz="quarter" idx="12"/>
          </p:nvPr>
        </p:nvSpPr>
        <p:spPr/>
        <p:txBody>
          <a:bodyPr/>
          <a:lstStyle/>
          <a:p>
            <a:fld id="{9728FB8D-F1E3-4A67-A8AC-6470C53D7D25}" type="slidenum">
              <a:rPr lang="en-GB" smtClean="0"/>
              <a:t>‹#›</a:t>
            </a:fld>
            <a:endParaRPr lang="en-GB"/>
          </a:p>
        </p:txBody>
      </p:sp>
    </p:spTree>
    <p:extLst>
      <p:ext uri="{BB962C8B-B14F-4D97-AF65-F5344CB8AC3E}">
        <p14:creationId xmlns:p14="http://schemas.microsoft.com/office/powerpoint/2010/main" val="1491362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8B1D-93B0-4D94-A802-53638D6272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BBCF7E-8316-4BAE-9778-9A6EDFD92B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67F2E6-089F-478E-B31D-FCE5D86B5548}"/>
              </a:ext>
            </a:extLst>
          </p:cNvPr>
          <p:cNvSpPr>
            <a:spLocks noGrp="1"/>
          </p:cNvSpPr>
          <p:nvPr>
            <p:ph type="dt" sz="half" idx="10"/>
          </p:nvPr>
        </p:nvSpPr>
        <p:spPr/>
        <p:txBody>
          <a:bodyPr/>
          <a:lstStyle/>
          <a:p>
            <a:fld id="{AF47FF16-4B93-489D-BBD3-281A56DB4B84}" type="datetimeFigureOut">
              <a:rPr lang="en-GB" smtClean="0"/>
              <a:t>18/05/2023</a:t>
            </a:fld>
            <a:endParaRPr lang="en-GB"/>
          </a:p>
        </p:txBody>
      </p:sp>
      <p:sp>
        <p:nvSpPr>
          <p:cNvPr id="5" name="Footer Placeholder 4">
            <a:extLst>
              <a:ext uri="{FF2B5EF4-FFF2-40B4-BE49-F238E27FC236}">
                <a16:creationId xmlns:a16="http://schemas.microsoft.com/office/drawing/2014/main" id="{BAF520AC-83B5-47D4-A62E-1C22D9A3E1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38EB87-48AB-449A-8B20-6B09C206D707}"/>
              </a:ext>
            </a:extLst>
          </p:cNvPr>
          <p:cNvSpPr>
            <a:spLocks noGrp="1"/>
          </p:cNvSpPr>
          <p:nvPr>
            <p:ph type="sldNum" sz="quarter" idx="12"/>
          </p:nvPr>
        </p:nvSpPr>
        <p:spPr/>
        <p:txBody>
          <a:bodyPr/>
          <a:lstStyle/>
          <a:p>
            <a:fld id="{9728FB8D-F1E3-4A67-A8AC-6470C53D7D25}" type="slidenum">
              <a:rPr lang="en-GB" smtClean="0"/>
              <a:t>‹#›</a:t>
            </a:fld>
            <a:endParaRPr lang="en-GB"/>
          </a:p>
        </p:txBody>
      </p:sp>
    </p:spTree>
    <p:extLst>
      <p:ext uri="{BB962C8B-B14F-4D97-AF65-F5344CB8AC3E}">
        <p14:creationId xmlns:p14="http://schemas.microsoft.com/office/powerpoint/2010/main" val="1015479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C730-3FD6-44C8-8496-413738D53E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9D8070-F157-4B6D-A1D3-452DD100E0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AA1E143-984E-4C43-83CF-3BE5E9A87B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43DF291-DA70-4D7B-8829-9BD0409D9962}"/>
              </a:ext>
            </a:extLst>
          </p:cNvPr>
          <p:cNvSpPr>
            <a:spLocks noGrp="1"/>
          </p:cNvSpPr>
          <p:nvPr>
            <p:ph type="dt" sz="half" idx="10"/>
          </p:nvPr>
        </p:nvSpPr>
        <p:spPr/>
        <p:txBody>
          <a:bodyPr/>
          <a:lstStyle/>
          <a:p>
            <a:fld id="{AF47FF16-4B93-489D-BBD3-281A56DB4B84}" type="datetimeFigureOut">
              <a:rPr lang="en-GB" smtClean="0"/>
              <a:t>18/05/2023</a:t>
            </a:fld>
            <a:endParaRPr lang="en-GB"/>
          </a:p>
        </p:txBody>
      </p:sp>
      <p:sp>
        <p:nvSpPr>
          <p:cNvPr id="6" name="Footer Placeholder 5">
            <a:extLst>
              <a:ext uri="{FF2B5EF4-FFF2-40B4-BE49-F238E27FC236}">
                <a16:creationId xmlns:a16="http://schemas.microsoft.com/office/drawing/2014/main" id="{13F47368-36EB-489F-B816-75E676445B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DC4A8D-1E80-4078-ADCD-7413AB182BF6}"/>
              </a:ext>
            </a:extLst>
          </p:cNvPr>
          <p:cNvSpPr>
            <a:spLocks noGrp="1"/>
          </p:cNvSpPr>
          <p:nvPr>
            <p:ph type="sldNum" sz="quarter" idx="12"/>
          </p:nvPr>
        </p:nvSpPr>
        <p:spPr/>
        <p:txBody>
          <a:bodyPr/>
          <a:lstStyle/>
          <a:p>
            <a:fld id="{9728FB8D-F1E3-4A67-A8AC-6470C53D7D25}" type="slidenum">
              <a:rPr lang="en-GB" smtClean="0"/>
              <a:t>‹#›</a:t>
            </a:fld>
            <a:endParaRPr lang="en-GB"/>
          </a:p>
        </p:txBody>
      </p:sp>
    </p:spTree>
    <p:extLst>
      <p:ext uri="{BB962C8B-B14F-4D97-AF65-F5344CB8AC3E}">
        <p14:creationId xmlns:p14="http://schemas.microsoft.com/office/powerpoint/2010/main" val="3033214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E8D26-F769-42FE-9EB7-EC8F1D249A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E480BE-DC15-4913-A11C-1EBFA69B5C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3D3BEB-A807-4972-9088-B5CD6C49B8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8AD619-09EE-476D-B3A1-237CD9D0BA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0DCD99-6BD8-476E-A969-A2B929B868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1B244A-5F75-422A-89DB-5BF0FB2D99D5}"/>
              </a:ext>
            </a:extLst>
          </p:cNvPr>
          <p:cNvSpPr>
            <a:spLocks noGrp="1"/>
          </p:cNvSpPr>
          <p:nvPr>
            <p:ph type="dt" sz="half" idx="10"/>
          </p:nvPr>
        </p:nvSpPr>
        <p:spPr/>
        <p:txBody>
          <a:bodyPr/>
          <a:lstStyle/>
          <a:p>
            <a:fld id="{AF47FF16-4B93-489D-BBD3-281A56DB4B84}" type="datetimeFigureOut">
              <a:rPr lang="en-GB" smtClean="0"/>
              <a:t>18/05/2023</a:t>
            </a:fld>
            <a:endParaRPr lang="en-GB"/>
          </a:p>
        </p:txBody>
      </p:sp>
      <p:sp>
        <p:nvSpPr>
          <p:cNvPr id="8" name="Footer Placeholder 7">
            <a:extLst>
              <a:ext uri="{FF2B5EF4-FFF2-40B4-BE49-F238E27FC236}">
                <a16:creationId xmlns:a16="http://schemas.microsoft.com/office/drawing/2014/main" id="{6E594CEB-0671-4C2A-85ED-BA9B53CD81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F0A4C1-DF43-4DDB-B5C8-64A5504A027A}"/>
              </a:ext>
            </a:extLst>
          </p:cNvPr>
          <p:cNvSpPr>
            <a:spLocks noGrp="1"/>
          </p:cNvSpPr>
          <p:nvPr>
            <p:ph type="sldNum" sz="quarter" idx="12"/>
          </p:nvPr>
        </p:nvSpPr>
        <p:spPr/>
        <p:txBody>
          <a:bodyPr/>
          <a:lstStyle/>
          <a:p>
            <a:fld id="{9728FB8D-F1E3-4A67-A8AC-6470C53D7D25}" type="slidenum">
              <a:rPr lang="en-GB" smtClean="0"/>
              <a:t>‹#›</a:t>
            </a:fld>
            <a:endParaRPr lang="en-GB"/>
          </a:p>
        </p:txBody>
      </p:sp>
    </p:spTree>
    <p:extLst>
      <p:ext uri="{BB962C8B-B14F-4D97-AF65-F5344CB8AC3E}">
        <p14:creationId xmlns:p14="http://schemas.microsoft.com/office/powerpoint/2010/main" val="74761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6153-E125-411B-8507-7C47387769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03E7AF-4DB6-4D1C-9128-FDCAF52E2B80}"/>
              </a:ext>
            </a:extLst>
          </p:cNvPr>
          <p:cNvSpPr>
            <a:spLocks noGrp="1"/>
          </p:cNvSpPr>
          <p:nvPr>
            <p:ph type="dt" sz="half" idx="10"/>
          </p:nvPr>
        </p:nvSpPr>
        <p:spPr/>
        <p:txBody>
          <a:bodyPr/>
          <a:lstStyle/>
          <a:p>
            <a:fld id="{AF47FF16-4B93-489D-BBD3-281A56DB4B84}" type="datetimeFigureOut">
              <a:rPr lang="en-GB" smtClean="0"/>
              <a:t>18/05/2023</a:t>
            </a:fld>
            <a:endParaRPr lang="en-GB"/>
          </a:p>
        </p:txBody>
      </p:sp>
      <p:sp>
        <p:nvSpPr>
          <p:cNvPr id="4" name="Footer Placeholder 3">
            <a:extLst>
              <a:ext uri="{FF2B5EF4-FFF2-40B4-BE49-F238E27FC236}">
                <a16:creationId xmlns:a16="http://schemas.microsoft.com/office/drawing/2014/main" id="{EE2AC9B0-F336-453D-9B6A-A91FB201DC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95D813-7A51-480B-967A-C85C4747096C}"/>
              </a:ext>
            </a:extLst>
          </p:cNvPr>
          <p:cNvSpPr>
            <a:spLocks noGrp="1"/>
          </p:cNvSpPr>
          <p:nvPr>
            <p:ph type="sldNum" sz="quarter" idx="12"/>
          </p:nvPr>
        </p:nvSpPr>
        <p:spPr/>
        <p:txBody>
          <a:bodyPr/>
          <a:lstStyle/>
          <a:p>
            <a:fld id="{9728FB8D-F1E3-4A67-A8AC-6470C53D7D25}" type="slidenum">
              <a:rPr lang="en-GB" smtClean="0"/>
              <a:t>‹#›</a:t>
            </a:fld>
            <a:endParaRPr lang="en-GB"/>
          </a:p>
        </p:txBody>
      </p:sp>
    </p:spTree>
    <p:extLst>
      <p:ext uri="{BB962C8B-B14F-4D97-AF65-F5344CB8AC3E}">
        <p14:creationId xmlns:p14="http://schemas.microsoft.com/office/powerpoint/2010/main" val="3012936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703F5-2D2F-4914-ADED-DD305D5FA51D}"/>
              </a:ext>
            </a:extLst>
          </p:cNvPr>
          <p:cNvSpPr>
            <a:spLocks noGrp="1"/>
          </p:cNvSpPr>
          <p:nvPr>
            <p:ph type="dt" sz="half" idx="10"/>
          </p:nvPr>
        </p:nvSpPr>
        <p:spPr/>
        <p:txBody>
          <a:bodyPr/>
          <a:lstStyle/>
          <a:p>
            <a:fld id="{AF47FF16-4B93-489D-BBD3-281A56DB4B84}" type="datetimeFigureOut">
              <a:rPr lang="en-GB" smtClean="0"/>
              <a:t>18/05/2023</a:t>
            </a:fld>
            <a:endParaRPr lang="en-GB"/>
          </a:p>
        </p:txBody>
      </p:sp>
      <p:sp>
        <p:nvSpPr>
          <p:cNvPr id="3" name="Footer Placeholder 2">
            <a:extLst>
              <a:ext uri="{FF2B5EF4-FFF2-40B4-BE49-F238E27FC236}">
                <a16:creationId xmlns:a16="http://schemas.microsoft.com/office/drawing/2014/main" id="{DC082B72-FE7D-452E-9892-A0974F78DF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E91BC4-C403-404F-B745-6368D65D5E98}"/>
              </a:ext>
            </a:extLst>
          </p:cNvPr>
          <p:cNvSpPr>
            <a:spLocks noGrp="1"/>
          </p:cNvSpPr>
          <p:nvPr>
            <p:ph type="sldNum" sz="quarter" idx="12"/>
          </p:nvPr>
        </p:nvSpPr>
        <p:spPr/>
        <p:txBody>
          <a:bodyPr/>
          <a:lstStyle/>
          <a:p>
            <a:fld id="{9728FB8D-F1E3-4A67-A8AC-6470C53D7D25}" type="slidenum">
              <a:rPr lang="en-GB" smtClean="0"/>
              <a:t>‹#›</a:t>
            </a:fld>
            <a:endParaRPr lang="en-GB"/>
          </a:p>
        </p:txBody>
      </p:sp>
    </p:spTree>
    <p:extLst>
      <p:ext uri="{BB962C8B-B14F-4D97-AF65-F5344CB8AC3E}">
        <p14:creationId xmlns:p14="http://schemas.microsoft.com/office/powerpoint/2010/main" val="3117435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3DFC-5C17-427E-8961-099D9F439D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69D459-F2DC-4135-AEB5-32A0EEE941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1603CBC-7AE8-4E8D-A593-3FAA11435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E4AC46-6705-4E09-A987-3D644CB1E995}"/>
              </a:ext>
            </a:extLst>
          </p:cNvPr>
          <p:cNvSpPr>
            <a:spLocks noGrp="1"/>
          </p:cNvSpPr>
          <p:nvPr>
            <p:ph type="dt" sz="half" idx="10"/>
          </p:nvPr>
        </p:nvSpPr>
        <p:spPr/>
        <p:txBody>
          <a:bodyPr/>
          <a:lstStyle/>
          <a:p>
            <a:fld id="{AF47FF16-4B93-489D-BBD3-281A56DB4B84}" type="datetimeFigureOut">
              <a:rPr lang="en-GB" smtClean="0"/>
              <a:t>18/05/2023</a:t>
            </a:fld>
            <a:endParaRPr lang="en-GB"/>
          </a:p>
        </p:txBody>
      </p:sp>
      <p:sp>
        <p:nvSpPr>
          <p:cNvPr id="6" name="Footer Placeholder 5">
            <a:extLst>
              <a:ext uri="{FF2B5EF4-FFF2-40B4-BE49-F238E27FC236}">
                <a16:creationId xmlns:a16="http://schemas.microsoft.com/office/drawing/2014/main" id="{94064D4E-ABBD-439F-B3C6-03B5D28651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8D2E33-82BA-42B6-B432-D02F55E0135F}"/>
              </a:ext>
            </a:extLst>
          </p:cNvPr>
          <p:cNvSpPr>
            <a:spLocks noGrp="1"/>
          </p:cNvSpPr>
          <p:nvPr>
            <p:ph type="sldNum" sz="quarter" idx="12"/>
          </p:nvPr>
        </p:nvSpPr>
        <p:spPr/>
        <p:txBody>
          <a:bodyPr/>
          <a:lstStyle/>
          <a:p>
            <a:fld id="{9728FB8D-F1E3-4A67-A8AC-6470C53D7D25}" type="slidenum">
              <a:rPr lang="en-GB" smtClean="0"/>
              <a:t>‹#›</a:t>
            </a:fld>
            <a:endParaRPr lang="en-GB"/>
          </a:p>
        </p:txBody>
      </p:sp>
    </p:spTree>
    <p:extLst>
      <p:ext uri="{BB962C8B-B14F-4D97-AF65-F5344CB8AC3E}">
        <p14:creationId xmlns:p14="http://schemas.microsoft.com/office/powerpoint/2010/main" val="438973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0010C-4921-429F-8CE9-57CE5CF4A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74019A-E685-4816-B293-E8A8C39C3B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165075-C9B7-477B-9A8D-3E0BA92EC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E7B5A7-46C5-414E-B8CE-04250787B71E}"/>
              </a:ext>
            </a:extLst>
          </p:cNvPr>
          <p:cNvSpPr>
            <a:spLocks noGrp="1"/>
          </p:cNvSpPr>
          <p:nvPr>
            <p:ph type="dt" sz="half" idx="10"/>
          </p:nvPr>
        </p:nvSpPr>
        <p:spPr/>
        <p:txBody>
          <a:bodyPr/>
          <a:lstStyle/>
          <a:p>
            <a:fld id="{AF47FF16-4B93-489D-BBD3-281A56DB4B84}" type="datetimeFigureOut">
              <a:rPr lang="en-GB" smtClean="0"/>
              <a:t>18/05/2023</a:t>
            </a:fld>
            <a:endParaRPr lang="en-GB"/>
          </a:p>
        </p:txBody>
      </p:sp>
      <p:sp>
        <p:nvSpPr>
          <p:cNvPr id="6" name="Footer Placeholder 5">
            <a:extLst>
              <a:ext uri="{FF2B5EF4-FFF2-40B4-BE49-F238E27FC236}">
                <a16:creationId xmlns:a16="http://schemas.microsoft.com/office/drawing/2014/main" id="{CCF17AB3-20C8-4F00-9487-9005E39405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40662B-9137-445C-B4CC-405034677BA3}"/>
              </a:ext>
            </a:extLst>
          </p:cNvPr>
          <p:cNvSpPr>
            <a:spLocks noGrp="1"/>
          </p:cNvSpPr>
          <p:nvPr>
            <p:ph type="sldNum" sz="quarter" idx="12"/>
          </p:nvPr>
        </p:nvSpPr>
        <p:spPr/>
        <p:txBody>
          <a:bodyPr/>
          <a:lstStyle/>
          <a:p>
            <a:fld id="{9728FB8D-F1E3-4A67-A8AC-6470C53D7D25}" type="slidenum">
              <a:rPr lang="en-GB" smtClean="0"/>
              <a:t>‹#›</a:t>
            </a:fld>
            <a:endParaRPr lang="en-GB"/>
          </a:p>
        </p:txBody>
      </p:sp>
    </p:spTree>
    <p:extLst>
      <p:ext uri="{BB962C8B-B14F-4D97-AF65-F5344CB8AC3E}">
        <p14:creationId xmlns:p14="http://schemas.microsoft.com/office/powerpoint/2010/main" val="1555007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A699EB-F3F3-4BE6-932F-0084C6C44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D3065A-EF6A-48B8-930E-1BBD68436E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C9962F-4841-45CA-8A8C-27D0DC0A6A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7FF16-4B93-489D-BBD3-281A56DB4B84}" type="datetimeFigureOut">
              <a:rPr lang="en-GB" smtClean="0"/>
              <a:t>18/05/2023</a:t>
            </a:fld>
            <a:endParaRPr lang="en-GB"/>
          </a:p>
        </p:txBody>
      </p:sp>
      <p:sp>
        <p:nvSpPr>
          <p:cNvPr id="5" name="Footer Placeholder 4">
            <a:extLst>
              <a:ext uri="{FF2B5EF4-FFF2-40B4-BE49-F238E27FC236}">
                <a16:creationId xmlns:a16="http://schemas.microsoft.com/office/drawing/2014/main" id="{B1FADB3B-A6A3-470B-B534-F8AF6A5819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8CD914-63A5-43DC-9E3A-D455B7B05D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8FB8D-F1E3-4A67-A8AC-6470C53D7D25}" type="slidenum">
              <a:rPr lang="en-GB" smtClean="0"/>
              <a:t>‹#›</a:t>
            </a:fld>
            <a:endParaRPr lang="en-GB"/>
          </a:p>
        </p:txBody>
      </p:sp>
    </p:spTree>
    <p:extLst>
      <p:ext uri="{BB962C8B-B14F-4D97-AF65-F5344CB8AC3E}">
        <p14:creationId xmlns:p14="http://schemas.microsoft.com/office/powerpoint/2010/main" val="2932849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anamaria.org/self-inquiry-for-the-modern-ag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anamaria.org/reading-and-reference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anamaria.org/prayer/"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s://anamaria.org/product/self-inquiry-for-the-modern-age-health-and-safety/"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anamaria.org/self-inquiry-for-the-modern-age/" TargetMode="External"/><Relationship Id="rId5" Type="http://schemas.openxmlformats.org/officeDocument/2006/relationships/hyperlink" Target="https://anamaria.org/self-help-library/"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DA276E-EF65-451B-96DD-409AD0164933}"/>
              </a:ext>
            </a:extLst>
          </p:cNvPr>
          <p:cNvSpPr>
            <a:spLocks noGrp="1"/>
          </p:cNvSpPr>
          <p:nvPr>
            <p:ph type="ctrTitle"/>
          </p:nvPr>
        </p:nvSpPr>
        <p:spPr>
          <a:xfrm>
            <a:off x="1750063" y="5182772"/>
            <a:ext cx="5003607" cy="739880"/>
          </a:xfrm>
        </p:spPr>
        <p:txBody>
          <a:bodyPr anchor="b">
            <a:normAutofit/>
          </a:bodyPr>
          <a:lstStyle/>
          <a:p>
            <a:r>
              <a:rPr lang="en-GB" sz="4000" dirty="0">
                <a:solidFill>
                  <a:schemeClr val="tx1">
                    <a:lumMod val="85000"/>
                    <a:lumOff val="15000"/>
                  </a:schemeClr>
                </a:solidFill>
              </a:rPr>
              <a:t>A Healthy Life 101</a:t>
            </a:r>
          </a:p>
        </p:txBody>
      </p:sp>
      <p:sp>
        <p:nvSpPr>
          <p:cNvPr id="3" name="Subtitle 2">
            <a:extLst>
              <a:ext uri="{FF2B5EF4-FFF2-40B4-BE49-F238E27FC236}">
                <a16:creationId xmlns:a16="http://schemas.microsoft.com/office/drawing/2014/main" id="{57C8473C-5061-4237-B1B5-B0525D1F835A}"/>
              </a:ext>
            </a:extLst>
          </p:cNvPr>
          <p:cNvSpPr>
            <a:spLocks noGrp="1"/>
          </p:cNvSpPr>
          <p:nvPr>
            <p:ph type="subTitle" idx="1"/>
          </p:nvPr>
        </p:nvSpPr>
        <p:spPr>
          <a:xfrm>
            <a:off x="179591" y="5839529"/>
            <a:ext cx="8784562" cy="881736"/>
          </a:xfrm>
        </p:spPr>
        <p:txBody>
          <a:bodyPr anchor="t">
            <a:normAutofit fontScale="25000" lnSpcReduction="20000"/>
          </a:bodyPr>
          <a:lstStyle/>
          <a:p>
            <a:pPr algn="just"/>
            <a:endParaRPr lang="en-GB" sz="400" dirty="0">
              <a:solidFill>
                <a:schemeClr val="tx1">
                  <a:lumMod val="85000"/>
                  <a:lumOff val="15000"/>
                </a:schemeClr>
              </a:solidFill>
            </a:endParaRPr>
          </a:p>
          <a:p>
            <a:pPr algn="just"/>
            <a:r>
              <a:rPr lang="en-GB" sz="8000" dirty="0">
                <a:solidFill>
                  <a:schemeClr val="tx1">
                    <a:lumMod val="85000"/>
                    <a:lumOff val="15000"/>
                  </a:schemeClr>
                </a:solidFill>
              </a:rPr>
              <a:t>Our definition of health has morphed into something unattainable as a constant; let’s begin your journey of self-inquiry by looking at what it really means to be healthy in this day and age, with regard to both mind and body.</a:t>
            </a:r>
          </a:p>
        </p:txBody>
      </p:sp>
      <p:pic>
        <p:nvPicPr>
          <p:cNvPr id="5" name="Picture 4" descr="A field of sunflowers&#10;&#10;Description automatically generated">
            <a:extLst>
              <a:ext uri="{FF2B5EF4-FFF2-40B4-BE49-F238E27FC236}">
                <a16:creationId xmlns:a16="http://schemas.microsoft.com/office/drawing/2014/main" id="{24277EDA-052E-4255-A004-DE7F435F7C35}"/>
              </a:ext>
            </a:extLst>
          </p:cNvPr>
          <p:cNvPicPr>
            <a:picLocks noChangeAspect="1"/>
          </p:cNvPicPr>
          <p:nvPr/>
        </p:nvPicPr>
        <p:blipFill rotWithShape="1">
          <a:blip r:embed="rId3">
            <a:extLst>
              <a:ext uri="{28A0092B-C50C-407E-A947-70E740481C1C}">
                <a14:useLocalDpi xmlns:a14="http://schemas.microsoft.com/office/drawing/2010/main" val="0"/>
              </a:ext>
            </a:extLst>
          </a:blip>
          <a:srcRect t="9674" b="17994"/>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9" name="TextBox 8">
            <a:extLst>
              <a:ext uri="{FF2B5EF4-FFF2-40B4-BE49-F238E27FC236}">
                <a16:creationId xmlns:a16="http://schemas.microsoft.com/office/drawing/2014/main" id="{D46C5D4D-F1D9-4451-9943-F4B7D3645CA0}"/>
              </a:ext>
            </a:extLst>
          </p:cNvPr>
          <p:cNvSpPr txBox="1"/>
          <p:nvPr/>
        </p:nvSpPr>
        <p:spPr>
          <a:xfrm>
            <a:off x="9109817" y="5525650"/>
            <a:ext cx="1863011" cy="261610"/>
          </a:xfrm>
          <a:prstGeom prst="rect">
            <a:avLst/>
          </a:prstGeom>
          <a:noFill/>
        </p:spPr>
        <p:txBody>
          <a:bodyPr wrap="none" rtlCol="0">
            <a:spAutoFit/>
          </a:bodyPr>
          <a:lstStyle/>
          <a:p>
            <a:r>
              <a:rPr lang="en-GB" sz="1100" b="1" dirty="0">
                <a:solidFill>
                  <a:schemeClr val="tx1">
                    <a:lumMod val="65000"/>
                    <a:lumOff val="35000"/>
                  </a:schemeClr>
                </a:solidFill>
              </a:rPr>
              <a:t>The Self-Inquiry Series, with,</a:t>
            </a:r>
          </a:p>
        </p:txBody>
      </p:sp>
      <p:cxnSp>
        <p:nvCxnSpPr>
          <p:cNvPr id="11" name="Straight Connector 10">
            <a:extLst>
              <a:ext uri="{FF2B5EF4-FFF2-40B4-BE49-F238E27FC236}">
                <a16:creationId xmlns:a16="http://schemas.microsoft.com/office/drawing/2014/main" id="{B2C50A79-806B-472A-BA58-09934CFD8163}"/>
              </a:ext>
            </a:extLst>
          </p:cNvPr>
          <p:cNvCxnSpPr/>
          <p:nvPr/>
        </p:nvCxnSpPr>
        <p:spPr>
          <a:xfrm>
            <a:off x="9109818" y="5332576"/>
            <a:ext cx="0" cy="1324043"/>
          </a:xfrm>
          <a:prstGeom prst="line">
            <a:avLst/>
          </a:prstGeom>
        </p:spPr>
        <p:style>
          <a:lnRef idx="1">
            <a:schemeClr val="accent3"/>
          </a:lnRef>
          <a:fillRef idx="0">
            <a:schemeClr val="accent3"/>
          </a:fillRef>
          <a:effectRef idx="0">
            <a:schemeClr val="accent3"/>
          </a:effectRef>
          <a:fontRef idx="minor">
            <a:schemeClr val="tx1"/>
          </a:fontRef>
        </p:style>
      </p:cxnSp>
      <p:pic>
        <p:nvPicPr>
          <p:cNvPr id="12" name="Picture 11" descr="Text, letter&#10;&#10;Description automatically generated">
            <a:extLst>
              <a:ext uri="{FF2B5EF4-FFF2-40B4-BE49-F238E27FC236}">
                <a16:creationId xmlns:a16="http://schemas.microsoft.com/office/drawing/2014/main" id="{71579D01-A1BA-497D-9996-1B11807B6FC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8071" b="39117"/>
          <a:stretch/>
        </p:blipFill>
        <p:spPr>
          <a:xfrm>
            <a:off x="9193703" y="5803494"/>
            <a:ext cx="2868685" cy="654396"/>
          </a:xfrm>
          <a:prstGeom prst="rect">
            <a:avLst/>
          </a:prstGeom>
        </p:spPr>
      </p:pic>
      <p:sp>
        <p:nvSpPr>
          <p:cNvPr id="8" name="TextBox 7">
            <a:extLst>
              <a:ext uri="{FF2B5EF4-FFF2-40B4-BE49-F238E27FC236}">
                <a16:creationId xmlns:a16="http://schemas.microsoft.com/office/drawing/2014/main" id="{DEC82473-CFD8-8D72-B3AC-B5415E2B1320}"/>
              </a:ext>
            </a:extLst>
          </p:cNvPr>
          <p:cNvSpPr txBox="1"/>
          <p:nvPr/>
        </p:nvSpPr>
        <p:spPr>
          <a:xfrm>
            <a:off x="7419975" y="6487341"/>
            <a:ext cx="4772025" cy="369332"/>
          </a:xfrm>
          <a:prstGeom prst="rect">
            <a:avLst/>
          </a:prstGeom>
          <a:noFill/>
        </p:spPr>
        <p:txBody>
          <a:bodyPr wrap="square" rtlCol="0">
            <a:spAutoFit/>
          </a:bodyPr>
          <a:lstStyle/>
          <a:p>
            <a:pPr algn="r"/>
            <a:r>
              <a:rPr lang="en-US" sz="900" dirty="0">
                <a:solidFill>
                  <a:schemeClr val="bg1">
                    <a:lumMod val="65000"/>
                  </a:schemeClr>
                </a:solidFill>
              </a:rPr>
              <a:t>Workshop 001 of the series, </a:t>
            </a:r>
            <a:r>
              <a:rPr lang="en-GB" sz="900" dirty="0">
                <a:solidFill>
                  <a:schemeClr val="bg1">
                    <a:lumMod val="65000"/>
                  </a:schemeClr>
                </a:solidFill>
              </a:rPr>
              <a:t>Self-Inquiry for the Modern Age.</a:t>
            </a:r>
          </a:p>
          <a:p>
            <a:pPr algn="r"/>
            <a:r>
              <a:rPr lang="en-GB" sz="900" dirty="0">
                <a:solidFill>
                  <a:schemeClr val="bg1">
                    <a:lumMod val="65000"/>
                  </a:schemeClr>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https://anamaria.org/self-inquiry-for-the-modern-age/ </a:t>
            </a:r>
            <a:r>
              <a:rPr lang="en-GB" sz="900" dirty="0">
                <a:solidFill>
                  <a:schemeClr val="bg1">
                    <a:lumMod val="65000"/>
                  </a:schemeClr>
                </a:solidFill>
                <a:effectLst/>
                <a:ea typeface="Calibri" panose="020F0502020204030204" pitchFamily="34" charset="0"/>
                <a:cs typeface="Times New Roman" panose="02020603050405020304" pitchFamily="18" charset="0"/>
              </a:rPr>
              <a:t>©Ana Maria Santuario 2023.</a:t>
            </a:r>
            <a:endParaRPr lang="en-GB" sz="900" dirty="0">
              <a:solidFill>
                <a:schemeClr val="bg1">
                  <a:lumMod val="65000"/>
                </a:schemeClr>
              </a:solidFill>
            </a:endParaRPr>
          </a:p>
        </p:txBody>
      </p:sp>
      <p:pic>
        <p:nvPicPr>
          <p:cNvPr id="15" name="Picture 14">
            <a:extLst>
              <a:ext uri="{FF2B5EF4-FFF2-40B4-BE49-F238E27FC236}">
                <a16:creationId xmlns:a16="http://schemas.microsoft.com/office/drawing/2014/main" id="{242BB13E-5326-F5B4-398E-3BE8BBEDB4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2477951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5E5A3-E7C5-4F5E-8D35-5B19F39CB127}"/>
              </a:ext>
            </a:extLst>
          </p:cNvPr>
          <p:cNvSpPr>
            <a:spLocks noGrp="1"/>
          </p:cNvSpPr>
          <p:nvPr>
            <p:ph type="ctrTitle"/>
          </p:nvPr>
        </p:nvSpPr>
        <p:spPr>
          <a:xfrm>
            <a:off x="1524000" y="1888708"/>
            <a:ext cx="9144000" cy="1564716"/>
          </a:xfrm>
        </p:spPr>
        <p:txBody>
          <a:bodyPr>
            <a:normAutofit/>
          </a:bodyPr>
          <a:lstStyle/>
          <a:p>
            <a:pPr algn="l"/>
            <a:r>
              <a:rPr lang="en-GB" sz="5400" dirty="0"/>
              <a:t>WE ARE WHAT WE ABSORB</a:t>
            </a:r>
          </a:p>
        </p:txBody>
      </p:sp>
      <p:sp>
        <p:nvSpPr>
          <p:cNvPr id="3" name="Subtitle 2">
            <a:extLst>
              <a:ext uri="{FF2B5EF4-FFF2-40B4-BE49-F238E27FC236}">
                <a16:creationId xmlns:a16="http://schemas.microsoft.com/office/drawing/2014/main" id="{7B98AC11-1F12-4CC6-BF8F-3560C10E3983}"/>
              </a:ext>
            </a:extLst>
          </p:cNvPr>
          <p:cNvSpPr>
            <a:spLocks noGrp="1"/>
          </p:cNvSpPr>
          <p:nvPr>
            <p:ph type="subTitle" idx="1"/>
          </p:nvPr>
        </p:nvSpPr>
        <p:spPr>
          <a:xfrm>
            <a:off x="1524000" y="3495588"/>
            <a:ext cx="9144000" cy="572583"/>
          </a:xfrm>
        </p:spPr>
        <p:txBody>
          <a:bodyPr>
            <a:noAutofit/>
          </a:bodyPr>
          <a:lstStyle/>
          <a:p>
            <a:pPr algn="l"/>
            <a:endParaRPr lang="en-GB" sz="2000" dirty="0"/>
          </a:p>
          <a:p>
            <a:pPr algn="l"/>
            <a:r>
              <a:rPr lang="en-GB" sz="2000" dirty="0"/>
              <a:t>The world is made of energy, what energy do you take in via your senses?</a:t>
            </a:r>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345F02-E0B7-4B8F-98FF-B60F50A0399A}"/>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4" name="Picture 3">
            <a:extLst>
              <a:ext uri="{FF2B5EF4-FFF2-40B4-BE49-F238E27FC236}">
                <a16:creationId xmlns:a16="http://schemas.microsoft.com/office/drawing/2014/main" id="{D521F267-45EF-E7A6-00EA-AD7F2072E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333772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4">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B11275-CC4C-404F-B373-A9D1EE2C148D}"/>
              </a:ext>
            </a:extLst>
          </p:cNvPr>
          <p:cNvSpPr>
            <a:spLocks noGrp="1"/>
          </p:cNvSpPr>
          <p:nvPr>
            <p:ph type="title"/>
          </p:nvPr>
        </p:nvSpPr>
        <p:spPr>
          <a:xfrm>
            <a:off x="1629751" y="1059116"/>
            <a:ext cx="8924392" cy="933486"/>
          </a:xfrm>
        </p:spPr>
        <p:txBody>
          <a:bodyPr>
            <a:normAutofit/>
          </a:bodyPr>
          <a:lstStyle/>
          <a:p>
            <a:pPr algn="ctr"/>
            <a:r>
              <a:rPr lang="en-GB" sz="4100"/>
              <a:t>Think about it… Life is what you MAKE it!</a:t>
            </a:r>
          </a:p>
        </p:txBody>
      </p:sp>
      <p:sp>
        <p:nvSpPr>
          <p:cNvPr id="31"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F17EF3E-6018-4744-8B7C-6C414EF38760}"/>
              </a:ext>
            </a:extLst>
          </p:cNvPr>
          <p:cNvSpPr>
            <a:spLocks noGrp="1"/>
          </p:cNvSpPr>
          <p:nvPr>
            <p:ph idx="1"/>
          </p:nvPr>
        </p:nvSpPr>
        <p:spPr>
          <a:xfrm>
            <a:off x="1461453" y="2190050"/>
            <a:ext cx="9260987" cy="3329395"/>
          </a:xfrm>
        </p:spPr>
        <p:txBody>
          <a:bodyPr>
            <a:normAutofit fontScale="85000" lnSpcReduction="20000"/>
          </a:bodyPr>
          <a:lstStyle/>
          <a:p>
            <a:pPr algn="just"/>
            <a:r>
              <a:rPr lang="en-GB" sz="2000" dirty="0"/>
              <a:t>Life, up to now, has been a thing of receipt.  You’re born to a part of the world, adopt their culture and mindset by way of growing up ‘naturally’ within a community, as all children do, then become just like those around you… for the most part, there’s always a black sheep or two – different and therefore strange.</a:t>
            </a:r>
          </a:p>
          <a:p>
            <a:pPr algn="just"/>
            <a:r>
              <a:rPr lang="en-GB" sz="2000" dirty="0"/>
              <a:t>To conform has meant survival for a long time – even to survive your schooling likely took some conformity… and work… and friendship…</a:t>
            </a:r>
          </a:p>
          <a:p>
            <a:pPr algn="just"/>
            <a:r>
              <a:rPr lang="en-GB" sz="2000" dirty="0"/>
              <a:t>BUT WAIT! Now we have the internet and movie culture, not to mention games that suck your attention outward and draw you into a new and stimulating world.  Magazines telling you what to wear, what to eat and how to spend your days.  Are we even really learning how to live anymore, or just mindlessly following a mass cult that spend their days confused and constantly altering their mind-set because of new trends and fashions every few years.  Just look at the new iPhone each year.  Life moves faster now!</a:t>
            </a:r>
          </a:p>
          <a:p>
            <a:pPr algn="just"/>
            <a:r>
              <a:rPr lang="en-GB" sz="2000" dirty="0"/>
              <a:t>WHAT IS REAL?  WHAT IS NORMAL?  WHO EVEN ARE WE ANYMORE? DID YOU CHOOSE TO BE YOU OR WERE YOU PROGRAMMED THIS WAY BY THE WORLD AROUND YOU?</a:t>
            </a:r>
          </a:p>
        </p:txBody>
      </p:sp>
      <p:sp>
        <p:nvSpPr>
          <p:cNvPr id="7" name="TextBox 6">
            <a:extLst>
              <a:ext uri="{FF2B5EF4-FFF2-40B4-BE49-F238E27FC236}">
                <a16:creationId xmlns:a16="http://schemas.microsoft.com/office/drawing/2014/main" id="{D0730684-4B93-49CF-A80B-91401DF7AD4F}"/>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4" name="Picture 3">
            <a:extLst>
              <a:ext uri="{FF2B5EF4-FFF2-40B4-BE49-F238E27FC236}">
                <a16:creationId xmlns:a16="http://schemas.microsoft.com/office/drawing/2014/main" id="{BD7ABE87-2101-B54A-D861-4A8701179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983952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2515456E-B1B1-48C1-8164-7E567F5D4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5ACE1903-CB02-4CD2-9D19-41ECD819D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168842"/>
            <a:ext cx="4683674" cy="4564048"/>
          </a:xfrm>
          <a:custGeom>
            <a:avLst/>
            <a:gdLst>
              <a:gd name="connsiteX0" fmla="*/ 0 w 4683674"/>
              <a:gd name="connsiteY0" fmla="*/ 0 h 4564048"/>
              <a:gd name="connsiteX1" fmla="*/ 4683674 w 4683674"/>
              <a:gd name="connsiteY1" fmla="*/ 0 h 4564048"/>
              <a:gd name="connsiteX2" fmla="*/ 4683674 w 4683674"/>
              <a:gd name="connsiteY2" fmla="*/ 4379420 h 4564048"/>
              <a:gd name="connsiteX3" fmla="*/ 4673671 w 4683674"/>
              <a:gd name="connsiteY3" fmla="*/ 4378840 h 4564048"/>
              <a:gd name="connsiteX4" fmla="*/ 4668303 w 4683674"/>
              <a:gd name="connsiteY4" fmla="*/ 4382142 h 4564048"/>
              <a:gd name="connsiteX5" fmla="*/ 4660562 w 4683674"/>
              <a:gd name="connsiteY5" fmla="*/ 4374448 h 4564048"/>
              <a:gd name="connsiteX6" fmla="*/ 4645215 w 4683674"/>
              <a:gd name="connsiteY6" fmla="*/ 4371375 h 4564048"/>
              <a:gd name="connsiteX7" fmla="*/ 4579761 w 4683674"/>
              <a:gd name="connsiteY7" fmla="*/ 4375210 h 4564048"/>
              <a:gd name="connsiteX8" fmla="*/ 4568074 w 4683674"/>
              <a:gd name="connsiteY8" fmla="*/ 4373416 h 4564048"/>
              <a:gd name="connsiteX9" fmla="*/ 4554149 w 4683674"/>
              <a:gd name="connsiteY9" fmla="*/ 4378650 h 4564048"/>
              <a:gd name="connsiteX10" fmla="*/ 4524620 w 4683674"/>
              <a:gd name="connsiteY10" fmla="*/ 4386604 h 4564048"/>
              <a:gd name="connsiteX11" fmla="*/ 4505841 w 4683674"/>
              <a:gd name="connsiteY11" fmla="*/ 4396541 h 4564048"/>
              <a:gd name="connsiteX12" fmla="*/ 4500482 w 4683674"/>
              <a:gd name="connsiteY12" fmla="*/ 4392332 h 4564048"/>
              <a:gd name="connsiteX13" fmla="*/ 4488387 w 4683674"/>
              <a:gd name="connsiteY13" fmla="*/ 4390994 h 4564048"/>
              <a:gd name="connsiteX14" fmla="*/ 4438484 w 4683674"/>
              <a:gd name="connsiteY14" fmla="*/ 4397951 h 4564048"/>
              <a:gd name="connsiteX15" fmla="*/ 4429332 w 4683674"/>
              <a:gd name="connsiteY15" fmla="*/ 4397340 h 4564048"/>
              <a:gd name="connsiteX16" fmla="*/ 4419149 w 4683674"/>
              <a:gd name="connsiteY16" fmla="*/ 4402124 h 4564048"/>
              <a:gd name="connsiteX17" fmla="*/ 4359785 w 4683674"/>
              <a:gd name="connsiteY17" fmla="*/ 4430931 h 4564048"/>
              <a:gd name="connsiteX18" fmla="*/ 4359139 w 4683674"/>
              <a:gd name="connsiteY18" fmla="*/ 4433856 h 4564048"/>
              <a:gd name="connsiteX19" fmla="*/ 4340592 w 4683674"/>
              <a:gd name="connsiteY19" fmla="*/ 4436136 h 4564048"/>
              <a:gd name="connsiteX20" fmla="*/ 4335770 w 4683674"/>
              <a:gd name="connsiteY20" fmla="*/ 4441526 h 4564048"/>
              <a:gd name="connsiteX21" fmla="*/ 4326252 w 4683674"/>
              <a:gd name="connsiteY21" fmla="*/ 4443308 h 4564048"/>
              <a:gd name="connsiteX22" fmla="*/ 4257540 w 4683674"/>
              <a:gd name="connsiteY22" fmla="*/ 4463117 h 4564048"/>
              <a:gd name="connsiteX23" fmla="*/ 4245512 w 4683674"/>
              <a:gd name="connsiteY23" fmla="*/ 4464119 h 4564048"/>
              <a:gd name="connsiteX24" fmla="*/ 4233621 w 4683674"/>
              <a:gd name="connsiteY24" fmla="*/ 4476195 h 4564048"/>
              <a:gd name="connsiteX25" fmla="*/ 4187084 w 4683674"/>
              <a:gd name="connsiteY25" fmla="*/ 4481018 h 4564048"/>
              <a:gd name="connsiteX26" fmla="*/ 4171513 w 4683674"/>
              <a:gd name="connsiteY26" fmla="*/ 4482231 h 4564048"/>
              <a:gd name="connsiteX27" fmla="*/ 4164564 w 4683674"/>
              <a:gd name="connsiteY27" fmla="*/ 4483140 h 4564048"/>
              <a:gd name="connsiteX28" fmla="*/ 4165685 w 4683674"/>
              <a:gd name="connsiteY28" fmla="*/ 4488934 h 4564048"/>
              <a:gd name="connsiteX29" fmla="*/ 4147125 w 4683674"/>
              <a:gd name="connsiteY29" fmla="*/ 4493318 h 4564048"/>
              <a:gd name="connsiteX30" fmla="*/ 4125154 w 4683674"/>
              <a:gd name="connsiteY30" fmla="*/ 4510572 h 4564048"/>
              <a:gd name="connsiteX31" fmla="*/ 4106103 w 4683674"/>
              <a:gd name="connsiteY31" fmla="*/ 4523887 h 4564048"/>
              <a:gd name="connsiteX32" fmla="*/ 4091879 w 4683674"/>
              <a:gd name="connsiteY32" fmla="*/ 4524368 h 4564048"/>
              <a:gd name="connsiteX33" fmla="*/ 4024147 w 4683674"/>
              <a:gd name="connsiteY33" fmla="*/ 4533649 h 4564048"/>
              <a:gd name="connsiteX34" fmla="*/ 4006667 w 4683674"/>
              <a:gd name="connsiteY34" fmla="*/ 4536715 h 4564048"/>
              <a:gd name="connsiteX35" fmla="*/ 3960069 w 4683674"/>
              <a:gd name="connsiteY35" fmla="*/ 4538590 h 4564048"/>
              <a:gd name="connsiteX36" fmla="*/ 3852451 w 4683674"/>
              <a:gd name="connsiteY36" fmla="*/ 4542685 h 4564048"/>
              <a:gd name="connsiteX37" fmla="*/ 3850255 w 4683674"/>
              <a:gd name="connsiteY37" fmla="*/ 4545236 h 4564048"/>
              <a:gd name="connsiteX38" fmla="*/ 3841400 w 4683674"/>
              <a:gd name="connsiteY38" fmla="*/ 4545965 h 4564048"/>
              <a:gd name="connsiteX39" fmla="*/ 3839247 w 4683674"/>
              <a:gd name="connsiteY39" fmla="*/ 4546615 h 4564048"/>
              <a:gd name="connsiteX40" fmla="*/ 3826700 w 4683674"/>
              <a:gd name="connsiteY40" fmla="*/ 4549892 h 4564048"/>
              <a:gd name="connsiteX41" fmla="*/ 3794865 w 4683674"/>
              <a:gd name="connsiteY41" fmla="*/ 4545523 h 4564048"/>
              <a:gd name="connsiteX42" fmla="*/ 3759852 w 4683674"/>
              <a:gd name="connsiteY42" fmla="*/ 4549496 h 4564048"/>
              <a:gd name="connsiteX43" fmla="*/ 3653239 w 4683674"/>
              <a:gd name="connsiteY43" fmla="*/ 4549970 h 4564048"/>
              <a:gd name="connsiteX44" fmla="*/ 3554756 w 4683674"/>
              <a:gd name="connsiteY44" fmla="*/ 4552963 h 4564048"/>
              <a:gd name="connsiteX45" fmla="*/ 3511343 w 4683674"/>
              <a:gd name="connsiteY45" fmla="*/ 4552282 h 4564048"/>
              <a:gd name="connsiteX46" fmla="*/ 3476178 w 4683674"/>
              <a:gd name="connsiteY46" fmla="*/ 4551540 h 4564048"/>
              <a:gd name="connsiteX47" fmla="*/ 3477650 w 4683674"/>
              <a:gd name="connsiteY47" fmla="*/ 4558467 h 4564048"/>
              <a:gd name="connsiteX48" fmla="*/ 3456605 w 4683674"/>
              <a:gd name="connsiteY48" fmla="*/ 4564048 h 4564048"/>
              <a:gd name="connsiteX49" fmla="*/ 3428916 w 4683674"/>
              <a:gd name="connsiteY49" fmla="*/ 4551357 h 4564048"/>
              <a:gd name="connsiteX50" fmla="*/ 3413192 w 4683674"/>
              <a:gd name="connsiteY50" fmla="*/ 4551476 h 4564048"/>
              <a:gd name="connsiteX51" fmla="*/ 3385609 w 4683674"/>
              <a:gd name="connsiteY51" fmla="*/ 4555860 h 4564048"/>
              <a:gd name="connsiteX52" fmla="*/ 3376421 w 4683674"/>
              <a:gd name="connsiteY52" fmla="*/ 4557888 h 4564048"/>
              <a:gd name="connsiteX53" fmla="*/ 3307414 w 4683674"/>
              <a:gd name="connsiteY53" fmla="*/ 4543811 h 4564048"/>
              <a:gd name="connsiteX54" fmla="*/ 3300685 w 4683674"/>
              <a:gd name="connsiteY54" fmla="*/ 4538163 h 4564048"/>
              <a:gd name="connsiteX55" fmla="*/ 3266080 w 4683674"/>
              <a:gd name="connsiteY55" fmla="*/ 4535707 h 4564048"/>
              <a:gd name="connsiteX56" fmla="*/ 3262145 w 4683674"/>
              <a:gd name="connsiteY56" fmla="*/ 4537206 h 4564048"/>
              <a:gd name="connsiteX57" fmla="*/ 3233468 w 4683674"/>
              <a:gd name="connsiteY57" fmla="*/ 4528559 h 4564048"/>
              <a:gd name="connsiteX58" fmla="*/ 3118476 w 4683674"/>
              <a:gd name="connsiteY58" fmla="*/ 4513311 h 4564048"/>
              <a:gd name="connsiteX59" fmla="*/ 2897364 w 4683674"/>
              <a:gd name="connsiteY59" fmla="*/ 4505308 h 4564048"/>
              <a:gd name="connsiteX60" fmla="*/ 2667093 w 4683674"/>
              <a:gd name="connsiteY60" fmla="*/ 4482464 h 4564048"/>
              <a:gd name="connsiteX61" fmla="*/ 2448752 w 4683674"/>
              <a:gd name="connsiteY61" fmla="*/ 4491308 h 4564048"/>
              <a:gd name="connsiteX62" fmla="*/ 2052050 w 4683674"/>
              <a:gd name="connsiteY62" fmla="*/ 4466857 h 4564048"/>
              <a:gd name="connsiteX63" fmla="*/ 1915952 w 4683674"/>
              <a:gd name="connsiteY63" fmla="*/ 4464669 h 4564048"/>
              <a:gd name="connsiteX64" fmla="*/ 1824767 w 4683674"/>
              <a:gd name="connsiteY64" fmla="*/ 4463841 h 4564048"/>
              <a:gd name="connsiteX65" fmla="*/ 1818446 w 4683674"/>
              <a:gd name="connsiteY65" fmla="*/ 4466162 h 4564048"/>
              <a:gd name="connsiteX66" fmla="*/ 1792979 w 4683674"/>
              <a:gd name="connsiteY66" fmla="*/ 4467533 h 4564048"/>
              <a:gd name="connsiteX67" fmla="*/ 1786007 w 4683674"/>
              <a:gd name="connsiteY67" fmla="*/ 4477820 h 4564048"/>
              <a:gd name="connsiteX68" fmla="*/ 1700890 w 4683674"/>
              <a:gd name="connsiteY68" fmla="*/ 4486737 h 4564048"/>
              <a:gd name="connsiteX69" fmla="*/ 1496036 w 4683674"/>
              <a:gd name="connsiteY69" fmla="*/ 4490777 h 4564048"/>
              <a:gd name="connsiteX70" fmla="*/ 1344435 w 4683674"/>
              <a:gd name="connsiteY70" fmla="*/ 4473538 h 4564048"/>
              <a:gd name="connsiteX71" fmla="*/ 1328066 w 4683674"/>
              <a:gd name="connsiteY71" fmla="*/ 4473650 h 4564048"/>
              <a:gd name="connsiteX72" fmla="*/ 1307929 w 4683674"/>
              <a:gd name="connsiteY72" fmla="*/ 4472224 h 4564048"/>
              <a:gd name="connsiteX73" fmla="*/ 1276712 w 4683674"/>
              <a:gd name="connsiteY73" fmla="*/ 4477775 h 4564048"/>
              <a:gd name="connsiteX74" fmla="*/ 1259786 w 4683674"/>
              <a:gd name="connsiteY74" fmla="*/ 4486039 h 4564048"/>
              <a:gd name="connsiteX75" fmla="*/ 1254149 w 4683674"/>
              <a:gd name="connsiteY75" fmla="*/ 4485243 h 4564048"/>
              <a:gd name="connsiteX76" fmla="*/ 1253835 w 4683674"/>
              <a:gd name="connsiteY76" fmla="*/ 4482397 h 4564048"/>
              <a:gd name="connsiteX77" fmla="*/ 1202349 w 4683674"/>
              <a:gd name="connsiteY77" fmla="*/ 4472878 h 4564048"/>
              <a:gd name="connsiteX78" fmla="*/ 1134209 w 4683674"/>
              <a:gd name="connsiteY78" fmla="*/ 4436320 h 4564048"/>
              <a:gd name="connsiteX79" fmla="*/ 1055333 w 4683674"/>
              <a:gd name="connsiteY79" fmla="*/ 4428602 h 4564048"/>
              <a:gd name="connsiteX80" fmla="*/ 1023656 w 4683674"/>
              <a:gd name="connsiteY80" fmla="*/ 4415806 h 4564048"/>
              <a:gd name="connsiteX81" fmla="*/ 989393 w 4683674"/>
              <a:gd name="connsiteY81" fmla="*/ 4417111 h 4564048"/>
              <a:gd name="connsiteX82" fmla="*/ 979308 w 4683674"/>
              <a:gd name="connsiteY82" fmla="*/ 4409520 h 4564048"/>
              <a:gd name="connsiteX83" fmla="*/ 977641 w 4683674"/>
              <a:gd name="connsiteY83" fmla="*/ 4408074 h 4564048"/>
              <a:gd name="connsiteX84" fmla="*/ 969438 w 4683674"/>
              <a:gd name="connsiteY84" fmla="*/ 4405286 h 4564048"/>
              <a:gd name="connsiteX85" fmla="*/ 969029 w 4683674"/>
              <a:gd name="connsiteY85" fmla="*/ 4400748 h 4564048"/>
              <a:gd name="connsiteX86" fmla="*/ 958049 w 4683674"/>
              <a:gd name="connsiteY86" fmla="*/ 4393863 h 4564048"/>
              <a:gd name="connsiteX87" fmla="*/ 942423 w 4683674"/>
              <a:gd name="connsiteY87" fmla="*/ 4389778 h 4564048"/>
              <a:gd name="connsiteX88" fmla="*/ 866111 w 4683674"/>
              <a:gd name="connsiteY88" fmla="*/ 4374574 h 4564048"/>
              <a:gd name="connsiteX89" fmla="*/ 821619 w 4683674"/>
              <a:gd name="connsiteY89" fmla="*/ 4363075 h 4564048"/>
              <a:gd name="connsiteX90" fmla="*/ 806545 w 4683674"/>
              <a:gd name="connsiteY90" fmla="*/ 4354932 h 4564048"/>
              <a:gd name="connsiteX91" fmla="*/ 784265 w 4683674"/>
              <a:gd name="connsiteY91" fmla="*/ 4346098 h 4564048"/>
              <a:gd name="connsiteX92" fmla="*/ 746361 w 4683674"/>
              <a:gd name="connsiteY92" fmla="*/ 4327585 h 4564048"/>
              <a:gd name="connsiteX93" fmla="*/ 724833 w 4683674"/>
              <a:gd name="connsiteY93" fmla="*/ 4322280 h 4564048"/>
              <a:gd name="connsiteX94" fmla="*/ 692229 w 4683674"/>
              <a:gd name="connsiteY94" fmla="*/ 4311453 h 4564048"/>
              <a:gd name="connsiteX95" fmla="*/ 682738 w 4683674"/>
              <a:gd name="connsiteY95" fmla="*/ 4309627 h 4564048"/>
              <a:gd name="connsiteX96" fmla="*/ 678921 w 4683674"/>
              <a:gd name="connsiteY96" fmla="*/ 4309083 h 4564048"/>
              <a:gd name="connsiteX97" fmla="*/ 646295 w 4683674"/>
              <a:gd name="connsiteY97" fmla="*/ 4309501 h 4564048"/>
              <a:gd name="connsiteX98" fmla="*/ 644071 w 4683674"/>
              <a:gd name="connsiteY98" fmla="*/ 4305725 h 4564048"/>
              <a:gd name="connsiteX99" fmla="*/ 634976 w 4683674"/>
              <a:gd name="connsiteY99" fmla="*/ 4300573 h 4564048"/>
              <a:gd name="connsiteX100" fmla="*/ 625763 w 4683674"/>
              <a:gd name="connsiteY100" fmla="*/ 4302811 h 4564048"/>
              <a:gd name="connsiteX101" fmla="*/ 607674 w 4683674"/>
              <a:gd name="connsiteY101" fmla="*/ 4301837 h 4564048"/>
              <a:gd name="connsiteX102" fmla="*/ 602965 w 4683674"/>
              <a:gd name="connsiteY102" fmla="*/ 4300327 h 4564048"/>
              <a:gd name="connsiteX103" fmla="*/ 586229 w 4683674"/>
              <a:gd name="connsiteY103" fmla="*/ 4312031 h 4564048"/>
              <a:gd name="connsiteX104" fmla="*/ 557275 w 4683674"/>
              <a:gd name="connsiteY104" fmla="*/ 4301289 h 4564048"/>
              <a:gd name="connsiteX105" fmla="*/ 526163 w 4683674"/>
              <a:gd name="connsiteY105" fmla="*/ 4297470 h 4564048"/>
              <a:gd name="connsiteX106" fmla="*/ 516631 w 4683674"/>
              <a:gd name="connsiteY106" fmla="*/ 4299761 h 4564048"/>
              <a:gd name="connsiteX107" fmla="*/ 459412 w 4683674"/>
              <a:gd name="connsiteY107" fmla="*/ 4306052 h 4564048"/>
              <a:gd name="connsiteX108" fmla="*/ 441733 w 4683674"/>
              <a:gd name="connsiteY108" fmla="*/ 4298450 h 4564048"/>
              <a:gd name="connsiteX109" fmla="*/ 428280 w 4683674"/>
              <a:gd name="connsiteY109" fmla="*/ 4294479 h 4564048"/>
              <a:gd name="connsiteX110" fmla="*/ 425763 w 4683674"/>
              <a:gd name="connsiteY110" fmla="*/ 4290239 h 4564048"/>
              <a:gd name="connsiteX111" fmla="*/ 416825 w 4683674"/>
              <a:gd name="connsiteY111" fmla="*/ 4289525 h 4564048"/>
              <a:gd name="connsiteX112" fmla="*/ 414589 w 4683674"/>
              <a:gd name="connsiteY112" fmla="*/ 4288538 h 4564048"/>
              <a:gd name="connsiteX113" fmla="*/ 401639 w 4683674"/>
              <a:gd name="connsiteY113" fmla="*/ 4283681 h 4564048"/>
              <a:gd name="connsiteX114" fmla="*/ 370415 w 4683674"/>
              <a:gd name="connsiteY114" fmla="*/ 4293067 h 4564048"/>
              <a:gd name="connsiteX115" fmla="*/ 334938 w 4683674"/>
              <a:gd name="connsiteY115" fmla="*/ 4288364 h 4564048"/>
              <a:gd name="connsiteX116" fmla="*/ 235237 w 4683674"/>
              <a:gd name="connsiteY116" fmla="*/ 4295882 h 4564048"/>
              <a:gd name="connsiteX117" fmla="*/ 121525 w 4683674"/>
              <a:gd name="connsiteY117" fmla="*/ 4278339 h 4564048"/>
              <a:gd name="connsiteX118" fmla="*/ 32621 w 4683674"/>
              <a:gd name="connsiteY118" fmla="*/ 4303674 h 4564048"/>
              <a:gd name="connsiteX119" fmla="*/ 3115 w 4683674"/>
              <a:gd name="connsiteY119" fmla="*/ 4309103 h 4564048"/>
              <a:gd name="connsiteX120" fmla="*/ 0 w 4683674"/>
              <a:gd name="connsiteY120" fmla="*/ 4309345 h 45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683674" h="4564048">
                <a:moveTo>
                  <a:pt x="0" y="0"/>
                </a:moveTo>
                <a:lnTo>
                  <a:pt x="4683674" y="0"/>
                </a:lnTo>
                <a:lnTo>
                  <a:pt x="4683674" y="4379420"/>
                </a:lnTo>
                <a:lnTo>
                  <a:pt x="4673671" y="4378840"/>
                </a:lnTo>
                <a:lnTo>
                  <a:pt x="4668303" y="4382142"/>
                </a:lnTo>
                <a:lnTo>
                  <a:pt x="4660562" y="4374448"/>
                </a:lnTo>
                <a:cubicBezTo>
                  <a:pt x="4656355" y="4371442"/>
                  <a:pt x="4651457" y="4369784"/>
                  <a:pt x="4645215" y="4371375"/>
                </a:cubicBezTo>
                <a:cubicBezTo>
                  <a:pt x="4609044" y="4396149"/>
                  <a:pt x="4641746" y="4356730"/>
                  <a:pt x="4579761" y="4375210"/>
                </a:cubicBezTo>
                <a:cubicBezTo>
                  <a:pt x="4577006" y="4378689"/>
                  <a:pt x="4568410" y="4377372"/>
                  <a:pt x="4568074" y="4373416"/>
                </a:cubicBezTo>
                <a:cubicBezTo>
                  <a:pt x="4564387" y="4375383"/>
                  <a:pt x="4556922" y="4384553"/>
                  <a:pt x="4554149" y="4378650"/>
                </a:cubicBezTo>
                <a:cubicBezTo>
                  <a:pt x="4543884" y="4380267"/>
                  <a:pt x="4533963" y="4382948"/>
                  <a:pt x="4524620" y="4386604"/>
                </a:cubicBezTo>
                <a:lnTo>
                  <a:pt x="4505841" y="4396541"/>
                </a:lnTo>
                <a:lnTo>
                  <a:pt x="4500482" y="4392332"/>
                </a:lnTo>
                <a:cubicBezTo>
                  <a:pt x="4496952" y="4390347"/>
                  <a:pt x="4493026" y="4389414"/>
                  <a:pt x="4488387" y="4390994"/>
                </a:cubicBezTo>
                <a:cubicBezTo>
                  <a:pt x="4463053" y="4411779"/>
                  <a:pt x="4484273" y="4380259"/>
                  <a:pt x="4438484" y="4397951"/>
                </a:cubicBezTo>
                <a:cubicBezTo>
                  <a:pt x="4436716" y="4400724"/>
                  <a:pt x="4429980" y="4400278"/>
                  <a:pt x="4429332" y="4397340"/>
                </a:cubicBezTo>
                <a:cubicBezTo>
                  <a:pt x="4426691" y="4399042"/>
                  <a:pt x="4421867" y="4406365"/>
                  <a:pt x="4419149" y="4402124"/>
                </a:cubicBezTo>
                <a:cubicBezTo>
                  <a:pt x="4407558" y="4407723"/>
                  <a:pt x="4369788" y="4425642"/>
                  <a:pt x="4359785" y="4430931"/>
                </a:cubicBezTo>
                <a:lnTo>
                  <a:pt x="4359139" y="4433856"/>
                </a:lnTo>
                <a:cubicBezTo>
                  <a:pt x="4355940" y="4434724"/>
                  <a:pt x="4344487" y="4434858"/>
                  <a:pt x="4340592" y="4436136"/>
                </a:cubicBezTo>
                <a:lnTo>
                  <a:pt x="4335770" y="4441526"/>
                </a:lnTo>
                <a:lnTo>
                  <a:pt x="4326252" y="4443308"/>
                </a:lnTo>
                <a:lnTo>
                  <a:pt x="4257540" y="4463117"/>
                </a:lnTo>
                <a:lnTo>
                  <a:pt x="4245512" y="4464119"/>
                </a:lnTo>
                <a:cubicBezTo>
                  <a:pt x="4240161" y="4466068"/>
                  <a:pt x="4236009" y="4469767"/>
                  <a:pt x="4233621" y="4476195"/>
                </a:cubicBezTo>
                <a:cubicBezTo>
                  <a:pt x="4223883" y="4479012"/>
                  <a:pt x="4196741" y="4479467"/>
                  <a:pt x="4187084" y="4481018"/>
                </a:cubicBezTo>
                <a:lnTo>
                  <a:pt x="4171513" y="4482231"/>
                </a:lnTo>
                <a:lnTo>
                  <a:pt x="4164564" y="4483140"/>
                </a:lnTo>
                <a:lnTo>
                  <a:pt x="4165685" y="4488934"/>
                </a:lnTo>
                <a:lnTo>
                  <a:pt x="4147125" y="4493318"/>
                </a:lnTo>
                <a:cubicBezTo>
                  <a:pt x="4141442" y="4496732"/>
                  <a:pt x="4133773" y="4503479"/>
                  <a:pt x="4125154" y="4510572"/>
                </a:cubicBezTo>
                <a:lnTo>
                  <a:pt x="4106103" y="4523887"/>
                </a:lnTo>
                <a:lnTo>
                  <a:pt x="4091879" y="4524368"/>
                </a:lnTo>
                <a:cubicBezTo>
                  <a:pt x="4070874" y="4526861"/>
                  <a:pt x="4038349" y="4531592"/>
                  <a:pt x="4024147" y="4533649"/>
                </a:cubicBezTo>
                <a:cubicBezTo>
                  <a:pt x="4020340" y="4537148"/>
                  <a:pt x="4013205" y="4536000"/>
                  <a:pt x="4006667" y="4536715"/>
                </a:cubicBezTo>
                <a:cubicBezTo>
                  <a:pt x="4000081" y="4539985"/>
                  <a:pt x="3969515" y="4540224"/>
                  <a:pt x="3960069" y="4538590"/>
                </a:cubicBezTo>
                <a:lnTo>
                  <a:pt x="3852451" y="4542685"/>
                </a:lnTo>
                <a:lnTo>
                  <a:pt x="3850255" y="4545236"/>
                </a:lnTo>
                <a:lnTo>
                  <a:pt x="3841400" y="4545965"/>
                </a:lnTo>
                <a:lnTo>
                  <a:pt x="3839247" y="4546615"/>
                </a:lnTo>
                <a:cubicBezTo>
                  <a:pt x="3835142" y="4547869"/>
                  <a:pt x="3831033" y="4549038"/>
                  <a:pt x="3826700" y="4549892"/>
                </a:cubicBezTo>
                <a:cubicBezTo>
                  <a:pt x="3823957" y="4539088"/>
                  <a:pt x="3789397" y="4555374"/>
                  <a:pt x="3794865" y="4545523"/>
                </a:cubicBezTo>
                <a:cubicBezTo>
                  <a:pt x="3770584" y="4548337"/>
                  <a:pt x="3782159" y="4538224"/>
                  <a:pt x="3759852" y="4549496"/>
                </a:cubicBezTo>
                <a:cubicBezTo>
                  <a:pt x="3715905" y="4546697"/>
                  <a:pt x="3692864" y="4558132"/>
                  <a:pt x="3653239" y="4549970"/>
                </a:cubicBezTo>
                <a:cubicBezTo>
                  <a:pt x="3660931" y="4554163"/>
                  <a:pt x="3567553" y="4553744"/>
                  <a:pt x="3554756" y="4552963"/>
                </a:cubicBezTo>
                <a:lnTo>
                  <a:pt x="3511343" y="4552282"/>
                </a:lnTo>
                <a:lnTo>
                  <a:pt x="3476178" y="4551540"/>
                </a:lnTo>
                <a:lnTo>
                  <a:pt x="3477650" y="4558467"/>
                </a:lnTo>
                <a:cubicBezTo>
                  <a:pt x="3467355" y="4557922"/>
                  <a:pt x="3461066" y="4560277"/>
                  <a:pt x="3456605" y="4564048"/>
                </a:cubicBezTo>
                <a:lnTo>
                  <a:pt x="3428916" y="4551357"/>
                </a:lnTo>
                <a:lnTo>
                  <a:pt x="3413192" y="4551476"/>
                </a:lnTo>
                <a:lnTo>
                  <a:pt x="3385609" y="4555860"/>
                </a:lnTo>
                <a:lnTo>
                  <a:pt x="3376421" y="4557888"/>
                </a:lnTo>
                <a:lnTo>
                  <a:pt x="3307414" y="4543811"/>
                </a:lnTo>
                <a:lnTo>
                  <a:pt x="3300685" y="4538163"/>
                </a:lnTo>
                <a:cubicBezTo>
                  <a:pt x="3293468" y="4534686"/>
                  <a:pt x="3283196" y="4533076"/>
                  <a:pt x="3266080" y="4535707"/>
                </a:cubicBezTo>
                <a:lnTo>
                  <a:pt x="3262145" y="4537206"/>
                </a:lnTo>
                <a:lnTo>
                  <a:pt x="3233468" y="4528559"/>
                </a:lnTo>
                <a:cubicBezTo>
                  <a:pt x="3224213" y="4524624"/>
                  <a:pt x="3125184" y="4519671"/>
                  <a:pt x="3118476" y="4513311"/>
                </a:cubicBezTo>
                <a:cubicBezTo>
                  <a:pt x="3010039" y="4529055"/>
                  <a:pt x="3002573" y="4501116"/>
                  <a:pt x="2897364" y="4505308"/>
                </a:cubicBezTo>
                <a:cubicBezTo>
                  <a:pt x="2806245" y="4462735"/>
                  <a:pt x="2748772" y="4488666"/>
                  <a:pt x="2667093" y="4482464"/>
                </a:cubicBezTo>
                <a:cubicBezTo>
                  <a:pt x="2589297" y="4478101"/>
                  <a:pt x="2553275" y="4491877"/>
                  <a:pt x="2448752" y="4491308"/>
                </a:cubicBezTo>
                <a:cubicBezTo>
                  <a:pt x="2338005" y="4482023"/>
                  <a:pt x="2176624" y="4486957"/>
                  <a:pt x="2052050" y="4466857"/>
                </a:cubicBezTo>
                <a:cubicBezTo>
                  <a:pt x="1954172" y="4460387"/>
                  <a:pt x="1953833" y="4465171"/>
                  <a:pt x="1915952" y="4464669"/>
                </a:cubicBezTo>
                <a:cubicBezTo>
                  <a:pt x="1903354" y="4467427"/>
                  <a:pt x="1836826" y="4459363"/>
                  <a:pt x="1824767" y="4463841"/>
                </a:cubicBezTo>
                <a:lnTo>
                  <a:pt x="1818446" y="4466162"/>
                </a:lnTo>
                <a:lnTo>
                  <a:pt x="1792979" y="4467533"/>
                </a:lnTo>
                <a:lnTo>
                  <a:pt x="1786007" y="4477820"/>
                </a:lnTo>
                <a:lnTo>
                  <a:pt x="1700890" y="4486737"/>
                </a:lnTo>
                <a:cubicBezTo>
                  <a:pt x="1644305" y="4461695"/>
                  <a:pt x="1595991" y="4491570"/>
                  <a:pt x="1496036" y="4490777"/>
                </a:cubicBezTo>
                <a:cubicBezTo>
                  <a:pt x="1469547" y="4482126"/>
                  <a:pt x="1364133" y="4461070"/>
                  <a:pt x="1344435" y="4473538"/>
                </a:cubicBezTo>
                <a:lnTo>
                  <a:pt x="1328066" y="4473650"/>
                </a:lnTo>
                <a:lnTo>
                  <a:pt x="1307929" y="4472224"/>
                </a:lnTo>
                <a:cubicBezTo>
                  <a:pt x="1297296" y="4472938"/>
                  <a:pt x="1286253" y="4474917"/>
                  <a:pt x="1276712" y="4477775"/>
                </a:cubicBezTo>
                <a:lnTo>
                  <a:pt x="1259786" y="4486039"/>
                </a:lnTo>
                <a:lnTo>
                  <a:pt x="1254149" y="4485243"/>
                </a:lnTo>
                <a:lnTo>
                  <a:pt x="1253835" y="4482397"/>
                </a:lnTo>
                <a:cubicBezTo>
                  <a:pt x="1242111" y="4472542"/>
                  <a:pt x="1167700" y="4491972"/>
                  <a:pt x="1202349" y="4472878"/>
                </a:cubicBezTo>
                <a:cubicBezTo>
                  <a:pt x="1189242" y="4471823"/>
                  <a:pt x="1167161" y="4433285"/>
                  <a:pt x="1134209" y="4436320"/>
                </a:cubicBezTo>
                <a:cubicBezTo>
                  <a:pt x="1089697" y="4442366"/>
                  <a:pt x="1100423" y="4432039"/>
                  <a:pt x="1055333" y="4428602"/>
                </a:cubicBezTo>
                <a:cubicBezTo>
                  <a:pt x="1041136" y="4406270"/>
                  <a:pt x="1045585" y="4424774"/>
                  <a:pt x="1023656" y="4415806"/>
                </a:cubicBezTo>
                <a:cubicBezTo>
                  <a:pt x="1022285" y="4432773"/>
                  <a:pt x="999484" y="4400086"/>
                  <a:pt x="989393" y="4417111"/>
                </a:cubicBezTo>
                <a:cubicBezTo>
                  <a:pt x="985722" y="4414939"/>
                  <a:pt x="982483" y="4412299"/>
                  <a:pt x="979308" y="4409520"/>
                </a:cubicBezTo>
                <a:lnTo>
                  <a:pt x="977641" y="4408074"/>
                </a:lnTo>
                <a:lnTo>
                  <a:pt x="969438" y="4405286"/>
                </a:lnTo>
                <a:lnTo>
                  <a:pt x="969029" y="4400748"/>
                </a:lnTo>
                <a:lnTo>
                  <a:pt x="958049" y="4393863"/>
                </a:lnTo>
                <a:cubicBezTo>
                  <a:pt x="953642" y="4391864"/>
                  <a:pt x="948557" y="4390392"/>
                  <a:pt x="942423" y="4389778"/>
                </a:cubicBezTo>
                <a:cubicBezTo>
                  <a:pt x="918991" y="4394276"/>
                  <a:pt x="895417" y="4368106"/>
                  <a:pt x="866111" y="4374574"/>
                </a:cubicBezTo>
                <a:cubicBezTo>
                  <a:pt x="855715" y="4375510"/>
                  <a:pt x="825849" y="4369575"/>
                  <a:pt x="821619" y="4363075"/>
                </a:cubicBezTo>
                <a:cubicBezTo>
                  <a:pt x="815684" y="4360729"/>
                  <a:pt x="807891" y="4361298"/>
                  <a:pt x="806545" y="4354932"/>
                </a:cubicBezTo>
                <a:cubicBezTo>
                  <a:pt x="803633" y="4347030"/>
                  <a:pt x="778973" y="4353793"/>
                  <a:pt x="784265" y="4346098"/>
                </a:cubicBezTo>
                <a:cubicBezTo>
                  <a:pt x="766827" y="4350629"/>
                  <a:pt x="758410" y="4333644"/>
                  <a:pt x="746361" y="4327585"/>
                </a:cubicBezTo>
                <a:cubicBezTo>
                  <a:pt x="739295" y="4330130"/>
                  <a:pt x="732924" y="4326969"/>
                  <a:pt x="724833" y="4322280"/>
                </a:cubicBezTo>
                <a:lnTo>
                  <a:pt x="692229" y="4311453"/>
                </a:lnTo>
                <a:lnTo>
                  <a:pt x="682738" y="4309627"/>
                </a:lnTo>
                <a:lnTo>
                  <a:pt x="678921" y="4309083"/>
                </a:lnTo>
                <a:lnTo>
                  <a:pt x="646295" y="4309501"/>
                </a:lnTo>
                <a:cubicBezTo>
                  <a:pt x="645816" y="4308195"/>
                  <a:pt x="645067" y="4306921"/>
                  <a:pt x="644071" y="4305725"/>
                </a:cubicBezTo>
                <a:lnTo>
                  <a:pt x="634976" y="4300573"/>
                </a:lnTo>
                <a:lnTo>
                  <a:pt x="625763" y="4302811"/>
                </a:lnTo>
                <a:cubicBezTo>
                  <a:pt x="626730" y="4296354"/>
                  <a:pt x="615876" y="4301668"/>
                  <a:pt x="607674" y="4301837"/>
                </a:cubicBezTo>
                <a:lnTo>
                  <a:pt x="602965" y="4300327"/>
                </a:lnTo>
                <a:lnTo>
                  <a:pt x="586229" y="4312031"/>
                </a:lnTo>
                <a:cubicBezTo>
                  <a:pt x="576553" y="4312302"/>
                  <a:pt x="566131" y="4302031"/>
                  <a:pt x="557275" y="4301289"/>
                </a:cubicBezTo>
                <a:lnTo>
                  <a:pt x="526163" y="4297470"/>
                </a:lnTo>
                <a:lnTo>
                  <a:pt x="516631" y="4299761"/>
                </a:lnTo>
                <a:cubicBezTo>
                  <a:pt x="495873" y="4300309"/>
                  <a:pt x="474152" y="4298655"/>
                  <a:pt x="459412" y="4306052"/>
                </a:cubicBezTo>
                <a:cubicBezTo>
                  <a:pt x="453422" y="4306923"/>
                  <a:pt x="446771" y="4299312"/>
                  <a:pt x="441733" y="4298450"/>
                </a:cubicBezTo>
                <a:lnTo>
                  <a:pt x="428280" y="4294479"/>
                </a:lnTo>
                <a:lnTo>
                  <a:pt x="425763" y="4290239"/>
                </a:lnTo>
                <a:lnTo>
                  <a:pt x="416825" y="4289525"/>
                </a:lnTo>
                <a:lnTo>
                  <a:pt x="414589" y="4288538"/>
                </a:lnTo>
                <a:cubicBezTo>
                  <a:pt x="410330" y="4286638"/>
                  <a:pt x="406074" y="4284884"/>
                  <a:pt x="401639" y="4283681"/>
                </a:cubicBezTo>
                <a:cubicBezTo>
                  <a:pt x="400291" y="4302346"/>
                  <a:pt x="363682" y="4276528"/>
                  <a:pt x="370415" y="4293067"/>
                </a:cubicBezTo>
                <a:cubicBezTo>
                  <a:pt x="345802" y="4289707"/>
                  <a:pt x="358667" y="4306330"/>
                  <a:pt x="334938" y="4288364"/>
                </a:cubicBezTo>
                <a:cubicBezTo>
                  <a:pt x="291417" y="4295790"/>
                  <a:pt x="273753" y="4302034"/>
                  <a:pt x="235237" y="4295882"/>
                </a:cubicBezTo>
                <a:cubicBezTo>
                  <a:pt x="199669" y="4294212"/>
                  <a:pt x="155293" y="4277040"/>
                  <a:pt x="121525" y="4278339"/>
                </a:cubicBezTo>
                <a:cubicBezTo>
                  <a:pt x="70380" y="4279224"/>
                  <a:pt x="48578" y="4324896"/>
                  <a:pt x="32621" y="4303674"/>
                </a:cubicBezTo>
                <a:cubicBezTo>
                  <a:pt x="20541" y="4306410"/>
                  <a:pt x="11582" y="4308037"/>
                  <a:pt x="3115" y="4309103"/>
                </a:cubicBezTo>
                <a:lnTo>
                  <a:pt x="0" y="4309345"/>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3997BB-06F8-456B-9866-459A58004D0F}"/>
              </a:ext>
            </a:extLst>
          </p:cNvPr>
          <p:cNvSpPr>
            <a:spLocks noGrp="1"/>
          </p:cNvSpPr>
          <p:nvPr>
            <p:ph type="title"/>
          </p:nvPr>
        </p:nvSpPr>
        <p:spPr>
          <a:xfrm>
            <a:off x="1136950" y="1876567"/>
            <a:ext cx="3696708" cy="3104866"/>
          </a:xfrm>
        </p:spPr>
        <p:txBody>
          <a:bodyPr anchor="ctr">
            <a:normAutofit/>
          </a:bodyPr>
          <a:lstStyle/>
          <a:p>
            <a:pPr algn="ctr"/>
            <a:r>
              <a:rPr lang="en-GB" dirty="0">
                <a:solidFill>
                  <a:schemeClr val="tx1">
                    <a:lumMod val="85000"/>
                    <a:lumOff val="15000"/>
                  </a:schemeClr>
                </a:solidFill>
              </a:rPr>
              <a:t>Normal is a relative term…</a:t>
            </a:r>
            <a:br>
              <a:rPr lang="en-GB" dirty="0">
                <a:solidFill>
                  <a:schemeClr val="tx1">
                    <a:lumMod val="85000"/>
                    <a:lumOff val="15000"/>
                  </a:schemeClr>
                </a:solidFill>
              </a:rPr>
            </a:br>
            <a:r>
              <a:rPr lang="en-GB" sz="2400" dirty="0">
                <a:solidFill>
                  <a:schemeClr val="tx1">
                    <a:lumMod val="85000"/>
                    <a:lumOff val="15000"/>
                  </a:schemeClr>
                </a:solidFill>
              </a:rPr>
              <a:t>(potentially triggering topic)</a:t>
            </a:r>
            <a:endParaRPr lang="en-GB" dirty="0">
              <a:solidFill>
                <a:schemeClr val="tx1">
                  <a:lumMod val="85000"/>
                  <a:lumOff val="15000"/>
                </a:schemeClr>
              </a:solidFill>
            </a:endParaRPr>
          </a:p>
        </p:txBody>
      </p:sp>
      <p:sp>
        <p:nvSpPr>
          <p:cNvPr id="12" name="Rectangle 6">
            <a:extLst>
              <a:ext uri="{FF2B5EF4-FFF2-40B4-BE49-F238E27FC236}">
                <a16:creationId xmlns:a16="http://schemas.microsoft.com/office/drawing/2014/main" id="{0AC3A952-2574-44E9-9C98-DBC27EE1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7836" y="964940"/>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E88F290-B182-4CF4-9DDA-436C8189C62A}"/>
              </a:ext>
            </a:extLst>
          </p:cNvPr>
          <p:cNvSpPr>
            <a:spLocks noGrp="1"/>
          </p:cNvSpPr>
          <p:nvPr>
            <p:ph idx="1"/>
          </p:nvPr>
        </p:nvSpPr>
        <p:spPr>
          <a:xfrm>
            <a:off x="5327141" y="1168843"/>
            <a:ext cx="6221392" cy="4564048"/>
          </a:xfrm>
        </p:spPr>
        <p:txBody>
          <a:bodyPr anchor="ctr">
            <a:normAutofit/>
          </a:bodyPr>
          <a:lstStyle/>
          <a:p>
            <a:pPr algn="just"/>
            <a:r>
              <a:rPr lang="en-GB" sz="1600" dirty="0">
                <a:solidFill>
                  <a:schemeClr val="tx1">
                    <a:lumMod val="85000"/>
                    <a:lumOff val="15000"/>
                  </a:schemeClr>
                </a:solidFill>
              </a:rPr>
              <a:t>Normal is what you’re raised on; having an abusive parent can mean normalising such things and becoming an abused spouse.  Are you ever actually abused or just repeating a pattern?  Who is to blame?  The husband who is being himself, an angry man, or you, as you constantly allow him to be what he is, all while complaining about it?  Or is your narcissist mother to blame, or the father who beat your husband?  What about the spouses who stood idly by and watched it all go down? Who is to blame? No one really. We live generational patterns on repeat, mindlessly reliving some variation of the energetic experience we were raised on.</a:t>
            </a:r>
          </a:p>
          <a:p>
            <a:pPr algn="just"/>
            <a:r>
              <a:rPr lang="en-GB" sz="1600" dirty="0">
                <a:solidFill>
                  <a:schemeClr val="tx1">
                    <a:lumMod val="85000"/>
                    <a:lumOff val="15000"/>
                  </a:schemeClr>
                </a:solidFill>
              </a:rPr>
              <a:t>These are all questions far too complicated for a short answer, yet worth contemplating if you feel that to do so would benefit you or perhaps someone that you know and love. </a:t>
            </a:r>
          </a:p>
          <a:p>
            <a:pPr algn="just"/>
            <a:r>
              <a:rPr lang="en-GB" sz="1600" dirty="0">
                <a:solidFill>
                  <a:schemeClr val="tx1">
                    <a:lumMod val="85000"/>
                    <a:lumOff val="15000"/>
                  </a:schemeClr>
                </a:solidFill>
              </a:rPr>
              <a:t>What is normal has no definable term as an answer, it is interchangeable, through time and space its relative definition has evolved to no end and is now a moot term, since nothing will ever be ‘normal’ again.  I think that normal went out the window with technology and fame and glory becoming what pumps this world and its ice cold heart. </a:t>
            </a:r>
          </a:p>
        </p:txBody>
      </p:sp>
      <p:sp>
        <p:nvSpPr>
          <p:cNvPr id="4" name="TextBox 3">
            <a:extLst>
              <a:ext uri="{FF2B5EF4-FFF2-40B4-BE49-F238E27FC236}">
                <a16:creationId xmlns:a16="http://schemas.microsoft.com/office/drawing/2014/main" id="{D71B5B4F-8FCA-44B4-B31E-4A51B3EFF906}"/>
              </a:ext>
            </a:extLst>
          </p:cNvPr>
          <p:cNvSpPr txBox="1"/>
          <p:nvPr/>
        </p:nvSpPr>
        <p:spPr>
          <a:xfrm>
            <a:off x="643467" y="6154615"/>
            <a:ext cx="10905066" cy="461665"/>
          </a:xfrm>
          <a:prstGeom prst="rect">
            <a:avLst/>
          </a:prstGeom>
          <a:noFill/>
        </p:spPr>
        <p:txBody>
          <a:bodyPr wrap="square" rtlCol="0">
            <a:spAutoFit/>
          </a:bodyPr>
          <a:lstStyle/>
          <a:p>
            <a:pPr algn="just"/>
            <a:r>
              <a:rPr lang="en-GB" sz="1200" dirty="0">
                <a:solidFill>
                  <a:schemeClr val="bg1">
                    <a:lumMod val="50000"/>
                  </a:schemeClr>
                </a:solidFill>
              </a:rPr>
              <a:t>Please note: We will talk more about interrupting cycles in an additional session, it requires hard work, diligence and practical solutions to boundary setting.  Keep an eye on your inbox for more updates. </a:t>
            </a:r>
          </a:p>
        </p:txBody>
      </p:sp>
      <p:sp>
        <p:nvSpPr>
          <p:cNvPr id="8" name="TextBox 7">
            <a:extLst>
              <a:ext uri="{FF2B5EF4-FFF2-40B4-BE49-F238E27FC236}">
                <a16:creationId xmlns:a16="http://schemas.microsoft.com/office/drawing/2014/main" id="{AD5A7F29-082A-4D45-A5F1-7E9F1AE71799}"/>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5" name="Picture 4">
            <a:extLst>
              <a:ext uri="{FF2B5EF4-FFF2-40B4-BE49-F238E27FC236}">
                <a16:creationId xmlns:a16="http://schemas.microsoft.com/office/drawing/2014/main" id="{0A35AEC3-A795-806E-DCB9-34D1507D4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009887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FD96-A232-44C4-9C89-BAC505855DE3}"/>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Off Topic?</a:t>
            </a:r>
          </a:p>
        </p:txBody>
      </p:sp>
      <p:cxnSp>
        <p:nvCxnSpPr>
          <p:cNvPr id="18" name="Straight Arrow Connector 17">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76C1E3-CBD6-409A-84BB-58A40CB655FD}"/>
              </a:ext>
            </a:extLst>
          </p:cNvPr>
          <p:cNvSpPr>
            <a:spLocks noGrp="1"/>
          </p:cNvSpPr>
          <p:nvPr>
            <p:ph sz="half" idx="1"/>
          </p:nvPr>
        </p:nvSpPr>
        <p:spPr>
          <a:xfrm>
            <a:off x="655321" y="2575034"/>
            <a:ext cx="5120113" cy="3462228"/>
          </a:xfrm>
        </p:spPr>
        <p:txBody>
          <a:bodyPr vert="horz" lIns="91440" tIns="45720" rIns="91440" bIns="45720" rtlCol="0">
            <a:normAutofit fontScale="92500" lnSpcReduction="10000"/>
          </a:bodyPr>
          <a:lstStyle/>
          <a:p>
            <a:pPr marL="0" algn="just"/>
            <a:r>
              <a:rPr lang="en-US" sz="1800" dirty="0"/>
              <a:t>Now I know you may think me off topic, but to know these things is to know what you are, a person who was programmed in a certain way and who generally repeats the patterns they were raised on until the day they die.</a:t>
            </a:r>
          </a:p>
          <a:p>
            <a:pPr marL="0" algn="just"/>
            <a:r>
              <a:rPr lang="en-US" sz="1800" dirty="0"/>
              <a:t>You’re plugged into the life force that drives you, until you unplug yourself, so to speak!</a:t>
            </a:r>
          </a:p>
          <a:p>
            <a:pPr marL="0" algn="just"/>
            <a:r>
              <a:rPr lang="en-US" sz="1800" dirty="0"/>
              <a:t>These hard truths are what can wake a person up from perpetual slumber and a repetitive cycle of suffering.  They are necessary truths that may just burst your bubble of ignorant bliss, which can result in sameness, monotony and a powerful inability to shift and change your reality and mentality. </a:t>
            </a:r>
          </a:p>
          <a:p>
            <a:pPr marL="0" algn="just"/>
            <a:r>
              <a:rPr lang="en-US" sz="1800" dirty="0"/>
              <a:t>The thoughts that you think determine your world, let’s return to this in more depth another time.</a:t>
            </a:r>
          </a:p>
        </p:txBody>
      </p:sp>
      <p:pic>
        <p:nvPicPr>
          <p:cNvPr id="6" name="Content Placeholder 5">
            <a:extLst>
              <a:ext uri="{FF2B5EF4-FFF2-40B4-BE49-F238E27FC236}">
                <a16:creationId xmlns:a16="http://schemas.microsoft.com/office/drawing/2014/main" id="{71FB9A2B-F2BC-4EDF-A31A-AB325CF0217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4181" r="24038"/>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TextBox 6">
            <a:extLst>
              <a:ext uri="{FF2B5EF4-FFF2-40B4-BE49-F238E27FC236}">
                <a16:creationId xmlns:a16="http://schemas.microsoft.com/office/drawing/2014/main" id="{FFD36507-AAC0-4784-8B41-89B8897A5077}"/>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4" name="Picture 3">
            <a:extLst>
              <a:ext uri="{FF2B5EF4-FFF2-40B4-BE49-F238E27FC236}">
                <a16:creationId xmlns:a16="http://schemas.microsoft.com/office/drawing/2014/main" id="{AEB6457A-675E-F56F-FAA3-A26133ED1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850399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5DD8D-30ED-4276-B84E-35C4D4DCF5BD}"/>
              </a:ext>
            </a:extLst>
          </p:cNvPr>
          <p:cNvSpPr>
            <a:spLocks noGrp="1"/>
          </p:cNvSpPr>
          <p:nvPr>
            <p:ph type="title"/>
          </p:nvPr>
        </p:nvSpPr>
        <p:spPr/>
        <p:txBody>
          <a:bodyPr/>
          <a:lstStyle/>
          <a:p>
            <a:r>
              <a:rPr lang="en-GB" dirty="0"/>
              <a:t>Now I did promise this would be about health</a:t>
            </a:r>
          </a:p>
        </p:txBody>
      </p:sp>
      <p:sp>
        <p:nvSpPr>
          <p:cNvPr id="3" name="Text Placeholder 2">
            <a:extLst>
              <a:ext uri="{FF2B5EF4-FFF2-40B4-BE49-F238E27FC236}">
                <a16:creationId xmlns:a16="http://schemas.microsoft.com/office/drawing/2014/main" id="{264CB5A2-4DCB-4761-8D0D-E911A667BE01}"/>
              </a:ext>
            </a:extLst>
          </p:cNvPr>
          <p:cNvSpPr>
            <a:spLocks noGrp="1"/>
          </p:cNvSpPr>
          <p:nvPr>
            <p:ph type="body" idx="1"/>
          </p:nvPr>
        </p:nvSpPr>
        <p:spPr>
          <a:xfrm>
            <a:off x="836612" y="1312070"/>
            <a:ext cx="5157787" cy="823912"/>
          </a:xfrm>
        </p:spPr>
        <p:txBody>
          <a:bodyPr/>
          <a:lstStyle/>
          <a:p>
            <a:r>
              <a:rPr lang="en-GB" dirty="0"/>
              <a:t>What is healthy?</a:t>
            </a:r>
          </a:p>
        </p:txBody>
      </p:sp>
      <p:sp>
        <p:nvSpPr>
          <p:cNvPr id="4" name="Content Placeholder 3">
            <a:extLst>
              <a:ext uri="{FF2B5EF4-FFF2-40B4-BE49-F238E27FC236}">
                <a16:creationId xmlns:a16="http://schemas.microsoft.com/office/drawing/2014/main" id="{0C3EB51B-C2EB-4BE9-8654-537A726BC68F}"/>
              </a:ext>
            </a:extLst>
          </p:cNvPr>
          <p:cNvSpPr>
            <a:spLocks noGrp="1"/>
          </p:cNvSpPr>
          <p:nvPr>
            <p:ph sz="half" idx="2"/>
          </p:nvPr>
        </p:nvSpPr>
        <p:spPr/>
        <p:txBody>
          <a:bodyPr>
            <a:normAutofit fontScale="92500" lnSpcReduction="20000"/>
          </a:bodyPr>
          <a:lstStyle/>
          <a:p>
            <a:pPr algn="just"/>
            <a:r>
              <a:rPr lang="en-GB" sz="2400" dirty="0"/>
              <a:t>Clear communication.</a:t>
            </a:r>
          </a:p>
          <a:p>
            <a:pPr algn="just"/>
            <a:r>
              <a:rPr lang="en-GB" sz="2400" dirty="0"/>
              <a:t>Safe and protected boundaries.</a:t>
            </a:r>
          </a:p>
          <a:p>
            <a:pPr algn="just"/>
            <a:r>
              <a:rPr lang="en-GB" sz="2400" dirty="0"/>
              <a:t>A noise-o-meter – i.e. the sounds you absorb do impact you!</a:t>
            </a:r>
          </a:p>
          <a:p>
            <a:pPr algn="just"/>
            <a:r>
              <a:rPr lang="en-GB" sz="2400" dirty="0"/>
              <a:t>Visual peace and beauty.</a:t>
            </a:r>
          </a:p>
          <a:p>
            <a:pPr algn="just"/>
            <a:r>
              <a:rPr lang="en-GB" sz="2400" dirty="0"/>
              <a:t>True friends and family, those who see, value and nurture you.</a:t>
            </a:r>
          </a:p>
          <a:p>
            <a:pPr algn="just"/>
            <a:r>
              <a:rPr lang="en-GB" sz="2400" dirty="0"/>
              <a:t>A caring approach towards your body and mind.</a:t>
            </a:r>
          </a:p>
          <a:p>
            <a:pPr algn="just"/>
            <a:r>
              <a:rPr lang="en-GB" sz="2400" dirty="0"/>
              <a:t>Saying NO! But also yes to support when you need it.</a:t>
            </a:r>
          </a:p>
        </p:txBody>
      </p:sp>
      <p:sp>
        <p:nvSpPr>
          <p:cNvPr id="5" name="Text Placeholder 4">
            <a:extLst>
              <a:ext uri="{FF2B5EF4-FFF2-40B4-BE49-F238E27FC236}">
                <a16:creationId xmlns:a16="http://schemas.microsoft.com/office/drawing/2014/main" id="{D223E771-2AF0-440F-A36F-BA2F385A758E}"/>
              </a:ext>
            </a:extLst>
          </p:cNvPr>
          <p:cNvSpPr>
            <a:spLocks noGrp="1"/>
          </p:cNvSpPr>
          <p:nvPr>
            <p:ph type="body" sz="quarter" idx="3"/>
          </p:nvPr>
        </p:nvSpPr>
        <p:spPr>
          <a:xfrm>
            <a:off x="6169024" y="1321596"/>
            <a:ext cx="5183188" cy="823912"/>
          </a:xfrm>
        </p:spPr>
        <p:txBody>
          <a:bodyPr/>
          <a:lstStyle/>
          <a:p>
            <a:r>
              <a:rPr lang="en-GB" dirty="0"/>
              <a:t>What is unhealthy?</a:t>
            </a:r>
          </a:p>
        </p:txBody>
      </p:sp>
      <p:sp>
        <p:nvSpPr>
          <p:cNvPr id="6" name="Content Placeholder 5">
            <a:extLst>
              <a:ext uri="{FF2B5EF4-FFF2-40B4-BE49-F238E27FC236}">
                <a16:creationId xmlns:a16="http://schemas.microsoft.com/office/drawing/2014/main" id="{E587C08B-E204-423C-9ED9-3ADDF38BA9CB}"/>
              </a:ext>
            </a:extLst>
          </p:cNvPr>
          <p:cNvSpPr>
            <a:spLocks noGrp="1"/>
          </p:cNvSpPr>
          <p:nvPr>
            <p:ph sz="quarter" idx="4"/>
          </p:nvPr>
        </p:nvSpPr>
        <p:spPr/>
        <p:txBody>
          <a:bodyPr>
            <a:normAutofit fontScale="92500" lnSpcReduction="20000"/>
          </a:bodyPr>
          <a:lstStyle/>
          <a:p>
            <a:pPr algn="just"/>
            <a:r>
              <a:rPr lang="en-GB" sz="2400" dirty="0"/>
              <a:t>Violent behaviour.</a:t>
            </a:r>
          </a:p>
          <a:p>
            <a:pPr algn="just"/>
            <a:r>
              <a:rPr lang="en-GB" sz="2400" dirty="0"/>
              <a:t>Rage outbursts.</a:t>
            </a:r>
          </a:p>
          <a:p>
            <a:pPr algn="just"/>
            <a:r>
              <a:rPr lang="en-GB" sz="2400" dirty="0"/>
              <a:t>Addictive patterns and cycles, including drugs, shopping, food and other ‘vices</a:t>
            </a:r>
            <a:r>
              <a:rPr lang="en-GB" sz="2400" i="1" dirty="0"/>
              <a:t>’.</a:t>
            </a:r>
            <a:endParaRPr lang="en-GB" sz="2400" dirty="0"/>
          </a:p>
          <a:p>
            <a:pPr algn="just"/>
            <a:r>
              <a:rPr lang="en-GB" sz="2400" dirty="0"/>
              <a:t>Strong tendency to isolate.</a:t>
            </a:r>
          </a:p>
          <a:p>
            <a:pPr algn="just"/>
            <a:r>
              <a:rPr lang="en-GB" sz="2400" dirty="0"/>
              <a:t>People who harm you, devalue you and lower your sense of self worth.</a:t>
            </a:r>
          </a:p>
          <a:p>
            <a:pPr algn="just"/>
            <a:r>
              <a:rPr lang="en-GB" sz="2400" dirty="0"/>
              <a:t>Constantly feeling sad and alone.</a:t>
            </a:r>
          </a:p>
          <a:p>
            <a:pPr algn="just"/>
            <a:r>
              <a:rPr lang="en-GB" sz="2400" dirty="0"/>
              <a:t>Never putting your own needs first.</a:t>
            </a:r>
          </a:p>
          <a:p>
            <a:pPr algn="just"/>
            <a:r>
              <a:rPr lang="en-GB" sz="2400" dirty="0"/>
              <a:t>Always taking care of other people first.</a:t>
            </a:r>
          </a:p>
          <a:p>
            <a:pPr algn="just"/>
            <a:endParaRPr lang="en-GB" sz="2400" dirty="0"/>
          </a:p>
        </p:txBody>
      </p:sp>
      <p:sp>
        <p:nvSpPr>
          <p:cNvPr id="7" name="TextBox 6">
            <a:extLst>
              <a:ext uri="{FF2B5EF4-FFF2-40B4-BE49-F238E27FC236}">
                <a16:creationId xmlns:a16="http://schemas.microsoft.com/office/drawing/2014/main" id="{92B7E38C-8D3F-4429-8C45-94D5935570FC}"/>
              </a:ext>
            </a:extLst>
          </p:cNvPr>
          <p:cNvSpPr txBox="1"/>
          <p:nvPr/>
        </p:nvSpPr>
        <p:spPr>
          <a:xfrm>
            <a:off x="836612" y="6169709"/>
            <a:ext cx="10515600" cy="461665"/>
          </a:xfrm>
          <a:prstGeom prst="rect">
            <a:avLst/>
          </a:prstGeom>
          <a:noFill/>
        </p:spPr>
        <p:txBody>
          <a:bodyPr wrap="square" rtlCol="0">
            <a:spAutoFit/>
          </a:bodyPr>
          <a:lstStyle/>
          <a:p>
            <a:pPr algn="just"/>
            <a:r>
              <a:rPr lang="en-GB" sz="1200" dirty="0">
                <a:solidFill>
                  <a:schemeClr val="bg1">
                    <a:lumMod val="50000"/>
                  </a:schemeClr>
                </a:solidFill>
              </a:rPr>
              <a:t>These are only thoughts to get you thinking, the list is not extensive and is merely to provoke contemplation and self reflection.  More on these aspects of life in later webinars to come. </a:t>
            </a:r>
          </a:p>
        </p:txBody>
      </p:sp>
      <p:sp>
        <p:nvSpPr>
          <p:cNvPr id="8" name="TextBox 7">
            <a:extLst>
              <a:ext uri="{FF2B5EF4-FFF2-40B4-BE49-F238E27FC236}">
                <a16:creationId xmlns:a16="http://schemas.microsoft.com/office/drawing/2014/main" id="{0F0DEC5C-F7D7-444E-81E9-DF72FEA9DCC2}"/>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9" name="Picture 8">
            <a:extLst>
              <a:ext uri="{FF2B5EF4-FFF2-40B4-BE49-F238E27FC236}">
                <a16:creationId xmlns:a16="http://schemas.microsoft.com/office/drawing/2014/main" id="{265A2E7B-24AE-124C-6AF7-54FE2BC96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953726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C8CE8-747C-40C2-AC1F-036E15CB2437}"/>
              </a:ext>
            </a:extLst>
          </p:cNvPr>
          <p:cNvSpPr>
            <a:spLocks noGrp="1"/>
          </p:cNvSpPr>
          <p:nvPr>
            <p:ph type="ctrTitle"/>
          </p:nvPr>
        </p:nvSpPr>
        <p:spPr>
          <a:xfrm>
            <a:off x="1123356" y="1188637"/>
            <a:ext cx="9984615" cy="1597228"/>
          </a:xfrm>
        </p:spPr>
        <p:txBody>
          <a:bodyPr vert="horz" lIns="91440" tIns="45720" rIns="91440" bIns="45720" rtlCol="0" anchor="ctr">
            <a:normAutofit/>
          </a:bodyPr>
          <a:lstStyle/>
          <a:p>
            <a:pPr algn="l"/>
            <a:r>
              <a:rPr lang="en-US" kern="1200" dirty="0">
                <a:solidFill>
                  <a:schemeClr val="tx1"/>
                </a:solidFill>
                <a:latin typeface="+mj-lt"/>
                <a:ea typeface="+mj-ea"/>
                <a:cs typeface="+mj-cs"/>
              </a:rPr>
              <a:t>WHAT ABOUT FOOD?</a:t>
            </a:r>
          </a:p>
        </p:txBody>
      </p:sp>
      <p:pic>
        <p:nvPicPr>
          <p:cNvPr id="7" name="Graphic 6" descr="Burger and Drink">
            <a:extLst>
              <a:ext uri="{FF2B5EF4-FFF2-40B4-BE49-F238E27FC236}">
                <a16:creationId xmlns:a16="http://schemas.microsoft.com/office/drawing/2014/main" id="{481B7D7B-51AA-4D69-B709-EDFAD84A7E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6250" y="3018327"/>
            <a:ext cx="2728198" cy="2728198"/>
          </a:xfrm>
          <a:prstGeom prst="rect">
            <a:avLst/>
          </a:prstGeom>
        </p:spPr>
      </p:pic>
      <p:sp>
        <p:nvSpPr>
          <p:cNvPr id="3" name="Subtitle 2">
            <a:extLst>
              <a:ext uri="{FF2B5EF4-FFF2-40B4-BE49-F238E27FC236}">
                <a16:creationId xmlns:a16="http://schemas.microsoft.com/office/drawing/2014/main" id="{718236EF-BFCD-4C4B-9489-3A5312D96DCC}"/>
              </a:ext>
            </a:extLst>
          </p:cNvPr>
          <p:cNvSpPr>
            <a:spLocks noGrp="1"/>
          </p:cNvSpPr>
          <p:nvPr>
            <p:ph type="subTitle" idx="1"/>
          </p:nvPr>
        </p:nvSpPr>
        <p:spPr>
          <a:xfrm>
            <a:off x="5255260" y="2998278"/>
            <a:ext cx="4238257" cy="2728198"/>
          </a:xfrm>
        </p:spPr>
        <p:txBody>
          <a:bodyPr vert="horz" lIns="91440" tIns="45720" rIns="91440" bIns="45720" rtlCol="0" anchor="t">
            <a:normAutofit/>
          </a:bodyPr>
          <a:lstStyle/>
          <a:p>
            <a:pPr algn="just"/>
            <a:r>
              <a:rPr lang="en-US" sz="2000" dirty="0"/>
              <a:t>For a long time ‘Health and Fitness’ has focused, to the detriment of mental health, on a body image, one unattainable without sacrifice.</a:t>
            </a:r>
          </a:p>
          <a:p>
            <a:pPr algn="just"/>
            <a:br>
              <a:rPr lang="en-US" sz="2000" dirty="0"/>
            </a:br>
            <a:r>
              <a:rPr lang="en-US" sz="2000" dirty="0"/>
              <a:t>We, at The Ana Maria Foundation, see health as a lifestyle focused pursuit, not simply a physical endeavor. </a:t>
            </a:r>
          </a:p>
          <a:p>
            <a:pPr indent="-228600" algn="just">
              <a:buFont typeface="Arial" panose="020B0604020202020204" pitchFamily="34" charset="0"/>
              <a:buChar char="•"/>
            </a:pPr>
            <a:endParaRPr lang="en-US" sz="2000" dirty="0"/>
          </a:p>
        </p:txBody>
      </p:sp>
      <p:sp>
        <p:nvSpPr>
          <p:cNvPr id="8" name="TextBox 7">
            <a:extLst>
              <a:ext uri="{FF2B5EF4-FFF2-40B4-BE49-F238E27FC236}">
                <a16:creationId xmlns:a16="http://schemas.microsoft.com/office/drawing/2014/main" id="{7E73592F-68B9-4BC3-A1A0-13947B3D2BFB}"/>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4" name="Picture 3">
            <a:extLst>
              <a:ext uri="{FF2B5EF4-FFF2-40B4-BE49-F238E27FC236}">
                <a16:creationId xmlns:a16="http://schemas.microsoft.com/office/drawing/2014/main" id="{100A823F-B7E2-CE64-390A-38488BB3A2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4094966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69216FA-293F-4DFA-AF49-122081674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7814528" cy="6858000"/>
          </a:xfrm>
          <a:custGeom>
            <a:avLst/>
            <a:gdLst>
              <a:gd name="connsiteX0" fmla="*/ 7814528 w 7814528"/>
              <a:gd name="connsiteY0" fmla="*/ 0 h 6858000"/>
              <a:gd name="connsiteX1" fmla="*/ 4918634 w 7814528"/>
              <a:gd name="connsiteY1" fmla="*/ 0 h 6858000"/>
              <a:gd name="connsiteX2" fmla="*/ 3846377 w 7814528"/>
              <a:gd name="connsiteY2" fmla="*/ 0 h 6858000"/>
              <a:gd name="connsiteX3" fmla="*/ 1560224 w 7814528"/>
              <a:gd name="connsiteY3" fmla="*/ 0 h 6858000"/>
              <a:gd name="connsiteX4" fmla="*/ 1545811 w 7814528"/>
              <a:gd name="connsiteY4" fmla="*/ 52964 h 6858000"/>
              <a:gd name="connsiteX5" fmla="*/ 1507504 w 7814528"/>
              <a:gd name="connsiteY5" fmla="*/ 89121 h 6858000"/>
              <a:gd name="connsiteX6" fmla="*/ 1509331 w 7814528"/>
              <a:gd name="connsiteY6" fmla="*/ 143623 h 6858000"/>
              <a:gd name="connsiteX7" fmla="*/ 1476497 w 7814528"/>
              <a:gd name="connsiteY7" fmla="*/ 182099 h 6858000"/>
              <a:gd name="connsiteX8" fmla="*/ 1448939 w 7814528"/>
              <a:gd name="connsiteY8" fmla="*/ 236597 h 6858000"/>
              <a:gd name="connsiteX9" fmla="*/ 1420047 w 7814528"/>
              <a:gd name="connsiteY9" fmla="*/ 334926 h 6858000"/>
              <a:gd name="connsiteX10" fmla="*/ 1379508 w 7814528"/>
              <a:gd name="connsiteY10" fmla="*/ 455615 h 6858000"/>
              <a:gd name="connsiteX11" fmla="*/ 1387994 w 7814528"/>
              <a:gd name="connsiteY11" fmla="*/ 515581 h 6858000"/>
              <a:gd name="connsiteX12" fmla="*/ 1369494 w 7814528"/>
              <a:gd name="connsiteY12" fmla="*/ 600848 h 6858000"/>
              <a:gd name="connsiteX13" fmla="*/ 1385058 w 7814528"/>
              <a:gd name="connsiteY13" fmla="*/ 712462 h 6858000"/>
              <a:gd name="connsiteX14" fmla="*/ 1312535 w 7814528"/>
              <a:gd name="connsiteY14" fmla="*/ 779617 h 6858000"/>
              <a:gd name="connsiteX15" fmla="*/ 1327355 w 7814528"/>
              <a:gd name="connsiteY15" fmla="*/ 890133 h 6858000"/>
              <a:gd name="connsiteX16" fmla="*/ 1366472 w 7814528"/>
              <a:gd name="connsiteY16" fmla="*/ 950605 h 6858000"/>
              <a:gd name="connsiteX17" fmla="*/ 1386886 w 7814528"/>
              <a:gd name="connsiteY17" fmla="*/ 1051638 h 6858000"/>
              <a:gd name="connsiteX18" fmla="*/ 1370890 w 7814528"/>
              <a:gd name="connsiteY18" fmla="*/ 1102487 h 6858000"/>
              <a:gd name="connsiteX19" fmla="*/ 1341022 w 7814528"/>
              <a:gd name="connsiteY19" fmla="*/ 1164961 h 6858000"/>
              <a:gd name="connsiteX20" fmla="*/ 1342836 w 7814528"/>
              <a:gd name="connsiteY20" fmla="*/ 1249089 h 6858000"/>
              <a:gd name="connsiteX21" fmla="*/ 1306738 w 7814528"/>
              <a:gd name="connsiteY21" fmla="*/ 1345177 h 6858000"/>
              <a:gd name="connsiteX22" fmla="*/ 1300572 w 7814528"/>
              <a:gd name="connsiteY22" fmla="*/ 1349556 h 6858000"/>
              <a:gd name="connsiteX23" fmla="*/ 1299545 w 7814528"/>
              <a:gd name="connsiteY23" fmla="*/ 1357170 h 6858000"/>
              <a:gd name="connsiteX24" fmla="*/ 1303870 w 7814528"/>
              <a:gd name="connsiteY24" fmla="*/ 1361656 h 6858000"/>
              <a:gd name="connsiteX25" fmla="*/ 1291699 w 7814528"/>
              <a:gd name="connsiteY25" fmla="*/ 1421105 h 6858000"/>
              <a:gd name="connsiteX26" fmla="*/ 1268505 w 7814528"/>
              <a:gd name="connsiteY26" fmla="*/ 1489998 h 6858000"/>
              <a:gd name="connsiteX27" fmla="*/ 1273852 w 7814528"/>
              <a:gd name="connsiteY27" fmla="*/ 1558391 h 6858000"/>
              <a:gd name="connsiteX28" fmla="*/ 1269886 w 7814528"/>
              <a:gd name="connsiteY28" fmla="*/ 1634781 h 6858000"/>
              <a:gd name="connsiteX29" fmla="*/ 1267725 w 7814528"/>
              <a:gd name="connsiteY29" fmla="*/ 1680343 h 6858000"/>
              <a:gd name="connsiteX30" fmla="*/ 1245845 w 7814528"/>
              <a:gd name="connsiteY30" fmla="*/ 1810891 h 6858000"/>
              <a:gd name="connsiteX31" fmla="*/ 1197494 w 7814528"/>
              <a:gd name="connsiteY31" fmla="*/ 1985855 h 6858000"/>
              <a:gd name="connsiteX32" fmla="*/ 1180450 w 7814528"/>
              <a:gd name="connsiteY32" fmla="*/ 2025741 h 6858000"/>
              <a:gd name="connsiteX33" fmla="*/ 1180389 w 7814528"/>
              <a:gd name="connsiteY33" fmla="*/ 2031780 h 6858000"/>
              <a:gd name="connsiteX34" fmla="*/ 1173755 w 7814528"/>
              <a:gd name="connsiteY34" fmla="*/ 2064932 h 6858000"/>
              <a:gd name="connsiteX35" fmla="*/ 1178518 w 7814528"/>
              <a:gd name="connsiteY35" fmla="*/ 2118139 h 6858000"/>
              <a:gd name="connsiteX36" fmla="*/ 1185141 w 7814528"/>
              <a:gd name="connsiteY36" fmla="*/ 2154737 h 6858000"/>
              <a:gd name="connsiteX37" fmla="*/ 1185020 w 7814528"/>
              <a:gd name="connsiteY37" fmla="*/ 2259305 h 6858000"/>
              <a:gd name="connsiteX38" fmla="*/ 1178049 w 7814528"/>
              <a:gd name="connsiteY38" fmla="*/ 2517573 h 6858000"/>
              <a:gd name="connsiteX39" fmla="*/ 1179496 w 7814528"/>
              <a:gd name="connsiteY39" fmla="*/ 2636046 h 6858000"/>
              <a:gd name="connsiteX40" fmla="*/ 1192574 w 7814528"/>
              <a:gd name="connsiteY40" fmla="*/ 2780324 h 6858000"/>
              <a:gd name="connsiteX41" fmla="*/ 1158036 w 7814528"/>
              <a:gd name="connsiteY41" fmla="*/ 3022588 h 6858000"/>
              <a:gd name="connsiteX42" fmla="*/ 1150044 w 7814528"/>
              <a:gd name="connsiteY42" fmla="*/ 3399727 h 6858000"/>
              <a:gd name="connsiteX43" fmla="*/ 1150150 w 7814528"/>
              <a:gd name="connsiteY43" fmla="*/ 3673177 h 6858000"/>
              <a:gd name="connsiteX44" fmla="*/ 1151174 w 7814528"/>
              <a:gd name="connsiteY44" fmla="*/ 3675779 h 6858000"/>
              <a:gd name="connsiteX45" fmla="*/ 1149664 w 7814528"/>
              <a:gd name="connsiteY45" fmla="*/ 3703595 h 6858000"/>
              <a:gd name="connsiteX46" fmla="*/ 1132881 w 7814528"/>
              <a:gd name="connsiteY46" fmla="*/ 3833633 h 6858000"/>
              <a:gd name="connsiteX47" fmla="*/ 1134815 w 7814528"/>
              <a:gd name="connsiteY47" fmla="*/ 3841018 h 6858000"/>
              <a:gd name="connsiteX48" fmla="*/ 1120250 w 7814528"/>
              <a:gd name="connsiteY48" fmla="*/ 3887430 h 6858000"/>
              <a:gd name="connsiteX49" fmla="*/ 1102131 w 7814528"/>
              <a:gd name="connsiteY49" fmla="*/ 4004432 h 6858000"/>
              <a:gd name="connsiteX50" fmla="*/ 1023613 w 7814528"/>
              <a:gd name="connsiteY50" fmla="*/ 4326337 h 6858000"/>
              <a:gd name="connsiteX51" fmla="*/ 978637 w 7814528"/>
              <a:gd name="connsiteY51" fmla="*/ 4400454 h 6858000"/>
              <a:gd name="connsiteX52" fmla="*/ 965082 w 7814528"/>
              <a:gd name="connsiteY52" fmla="*/ 4458968 h 6858000"/>
              <a:gd name="connsiteX53" fmla="*/ 920188 w 7814528"/>
              <a:gd name="connsiteY53" fmla="*/ 4639226 h 6858000"/>
              <a:gd name="connsiteX54" fmla="*/ 742368 w 7814528"/>
              <a:gd name="connsiteY54" fmla="*/ 4844222 h 6858000"/>
              <a:gd name="connsiteX55" fmla="*/ 607456 w 7814528"/>
              <a:gd name="connsiteY55" fmla="*/ 4966224 h 6858000"/>
              <a:gd name="connsiteX56" fmla="*/ 508178 w 7814528"/>
              <a:gd name="connsiteY56" fmla="*/ 5187685 h 6858000"/>
              <a:gd name="connsiteX57" fmla="*/ 534294 w 7814528"/>
              <a:gd name="connsiteY57" fmla="*/ 5284615 h 6858000"/>
              <a:gd name="connsiteX58" fmla="*/ 447707 w 7814528"/>
              <a:gd name="connsiteY58" fmla="*/ 5395474 h 6858000"/>
              <a:gd name="connsiteX59" fmla="*/ 387935 w 7814528"/>
              <a:gd name="connsiteY59" fmla="*/ 5513206 h 6858000"/>
              <a:gd name="connsiteX60" fmla="*/ 292998 w 7814528"/>
              <a:gd name="connsiteY60" fmla="*/ 5606846 h 6858000"/>
              <a:gd name="connsiteX61" fmla="*/ 312720 w 7814528"/>
              <a:gd name="connsiteY61" fmla="*/ 5718432 h 6858000"/>
              <a:gd name="connsiteX62" fmla="*/ 303403 w 7814528"/>
              <a:gd name="connsiteY62" fmla="*/ 5763866 h 6858000"/>
              <a:gd name="connsiteX63" fmla="*/ 274115 w 7814528"/>
              <a:gd name="connsiteY63" fmla="*/ 5897456 h 6858000"/>
              <a:gd name="connsiteX64" fmla="*/ 267877 w 7814528"/>
              <a:gd name="connsiteY64" fmla="*/ 5939124 h 6858000"/>
              <a:gd name="connsiteX65" fmla="*/ 258663 w 7814528"/>
              <a:gd name="connsiteY65" fmla="*/ 6050242 h 6858000"/>
              <a:gd name="connsiteX66" fmla="*/ 283914 w 7814528"/>
              <a:gd name="connsiteY66" fmla="*/ 6117636 h 6858000"/>
              <a:gd name="connsiteX67" fmla="*/ 322438 w 7814528"/>
              <a:gd name="connsiteY67" fmla="*/ 6227890 h 6858000"/>
              <a:gd name="connsiteX68" fmla="*/ 311534 w 7814528"/>
              <a:gd name="connsiteY68" fmla="*/ 6270812 h 6858000"/>
              <a:gd name="connsiteX69" fmla="*/ 280671 w 7814528"/>
              <a:gd name="connsiteY69" fmla="*/ 6223342 h 6858000"/>
              <a:gd name="connsiteX70" fmla="*/ 280789 w 7814528"/>
              <a:gd name="connsiteY70" fmla="*/ 6292076 h 6858000"/>
              <a:gd name="connsiteX71" fmla="*/ 278411 w 7814528"/>
              <a:gd name="connsiteY71" fmla="*/ 6346762 h 6858000"/>
              <a:gd name="connsiteX72" fmla="*/ 196833 w 7814528"/>
              <a:gd name="connsiteY72" fmla="*/ 6404216 h 6858000"/>
              <a:gd name="connsiteX73" fmla="*/ 186183 w 7814528"/>
              <a:gd name="connsiteY73" fmla="*/ 6460270 h 6858000"/>
              <a:gd name="connsiteX74" fmla="*/ 134005 w 7814528"/>
              <a:gd name="connsiteY74" fmla="*/ 6493382 h 6858000"/>
              <a:gd name="connsiteX75" fmla="*/ 131368 w 7814528"/>
              <a:gd name="connsiteY75" fmla="*/ 6500603 h 6858000"/>
              <a:gd name="connsiteX76" fmla="*/ 134632 w 7814528"/>
              <a:gd name="connsiteY76" fmla="*/ 6505906 h 6858000"/>
              <a:gd name="connsiteX77" fmla="*/ 109997 w 7814528"/>
              <a:gd name="connsiteY77" fmla="*/ 6561395 h 6858000"/>
              <a:gd name="connsiteX78" fmla="*/ 97687 w 7814528"/>
              <a:gd name="connsiteY78" fmla="*/ 6623770 h 6858000"/>
              <a:gd name="connsiteX79" fmla="*/ 53082 w 7814528"/>
              <a:gd name="connsiteY79" fmla="*/ 6696748 h 6858000"/>
              <a:gd name="connsiteX80" fmla="*/ 42878 w 7814528"/>
              <a:gd name="connsiteY80" fmla="*/ 6765511 h 6858000"/>
              <a:gd name="connsiteX81" fmla="*/ 30999 w 7814528"/>
              <a:gd name="connsiteY81" fmla="*/ 6809563 h 6858000"/>
              <a:gd name="connsiteX82" fmla="*/ 154 w 7814528"/>
              <a:gd name="connsiteY82" fmla="*/ 6857440 h 6858000"/>
              <a:gd name="connsiteX83" fmla="*/ 0 w 7814528"/>
              <a:gd name="connsiteY83" fmla="*/ 6858000 h 6858000"/>
              <a:gd name="connsiteX84" fmla="*/ 3846377 w 7814528"/>
              <a:gd name="connsiteY84" fmla="*/ 6858000 h 6858000"/>
              <a:gd name="connsiteX85" fmla="*/ 4918634 w 7814528"/>
              <a:gd name="connsiteY85" fmla="*/ 6858000 h 6858000"/>
              <a:gd name="connsiteX86" fmla="*/ 7814528 w 7814528"/>
              <a:gd name="connsiteY8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814528" h="6858000">
                <a:moveTo>
                  <a:pt x="7814528" y="0"/>
                </a:moveTo>
                <a:lnTo>
                  <a:pt x="4918634" y="0"/>
                </a:lnTo>
                <a:lnTo>
                  <a:pt x="3846377" y="0"/>
                </a:lnTo>
                <a:lnTo>
                  <a:pt x="1560224" y="0"/>
                </a:lnTo>
                <a:lnTo>
                  <a:pt x="1545811" y="52964"/>
                </a:lnTo>
                <a:cubicBezTo>
                  <a:pt x="1528410" y="78177"/>
                  <a:pt x="1517810" y="67775"/>
                  <a:pt x="1507504" y="89121"/>
                </a:cubicBezTo>
                <a:cubicBezTo>
                  <a:pt x="1508113" y="107288"/>
                  <a:pt x="1508722" y="125456"/>
                  <a:pt x="1509331" y="143623"/>
                </a:cubicBezTo>
                <a:cubicBezTo>
                  <a:pt x="1506516" y="157505"/>
                  <a:pt x="1450948" y="154163"/>
                  <a:pt x="1476497" y="182099"/>
                </a:cubicBezTo>
                <a:cubicBezTo>
                  <a:pt x="1477289" y="203409"/>
                  <a:pt x="1453597" y="215198"/>
                  <a:pt x="1448939" y="236597"/>
                </a:cubicBezTo>
                <a:cubicBezTo>
                  <a:pt x="1404813" y="323811"/>
                  <a:pt x="1432514" y="275061"/>
                  <a:pt x="1420047" y="334926"/>
                </a:cubicBezTo>
                <a:cubicBezTo>
                  <a:pt x="1410313" y="400073"/>
                  <a:pt x="1422800" y="355936"/>
                  <a:pt x="1379508" y="455615"/>
                </a:cubicBezTo>
                <a:cubicBezTo>
                  <a:pt x="1385931" y="489229"/>
                  <a:pt x="1380690" y="490382"/>
                  <a:pt x="1387994" y="515581"/>
                </a:cubicBezTo>
                <a:cubicBezTo>
                  <a:pt x="1405790" y="523813"/>
                  <a:pt x="1354208" y="591261"/>
                  <a:pt x="1369494" y="600848"/>
                </a:cubicBezTo>
                <a:cubicBezTo>
                  <a:pt x="1369503" y="646426"/>
                  <a:pt x="1385049" y="666884"/>
                  <a:pt x="1385058" y="712462"/>
                </a:cubicBezTo>
                <a:cubicBezTo>
                  <a:pt x="1371578" y="737413"/>
                  <a:pt x="1301411" y="773001"/>
                  <a:pt x="1312535" y="779617"/>
                </a:cubicBezTo>
                <a:cubicBezTo>
                  <a:pt x="1306880" y="822322"/>
                  <a:pt x="1322795" y="848662"/>
                  <a:pt x="1327355" y="890133"/>
                </a:cubicBezTo>
                <a:cubicBezTo>
                  <a:pt x="1310340" y="948105"/>
                  <a:pt x="1361739" y="906205"/>
                  <a:pt x="1366472" y="950605"/>
                </a:cubicBezTo>
                <a:lnTo>
                  <a:pt x="1386886" y="1051638"/>
                </a:lnTo>
                <a:lnTo>
                  <a:pt x="1370890" y="1102487"/>
                </a:lnTo>
                <a:lnTo>
                  <a:pt x="1341022" y="1164961"/>
                </a:lnTo>
                <a:cubicBezTo>
                  <a:pt x="1325635" y="1231008"/>
                  <a:pt x="1335585" y="1221954"/>
                  <a:pt x="1342836" y="1249089"/>
                </a:cubicBezTo>
                <a:cubicBezTo>
                  <a:pt x="1331059" y="1279763"/>
                  <a:pt x="1300805" y="1310433"/>
                  <a:pt x="1306738" y="1345177"/>
                </a:cubicBezTo>
                <a:cubicBezTo>
                  <a:pt x="1303557" y="1343687"/>
                  <a:pt x="1301735" y="1345624"/>
                  <a:pt x="1300572" y="1349556"/>
                </a:cubicBezTo>
                <a:lnTo>
                  <a:pt x="1299545" y="1357170"/>
                </a:lnTo>
                <a:lnTo>
                  <a:pt x="1303870" y="1361656"/>
                </a:lnTo>
                <a:cubicBezTo>
                  <a:pt x="1318344" y="1380369"/>
                  <a:pt x="1296755" y="1386887"/>
                  <a:pt x="1291699" y="1421105"/>
                </a:cubicBezTo>
                <a:cubicBezTo>
                  <a:pt x="1288206" y="1437353"/>
                  <a:pt x="1272286" y="1493313"/>
                  <a:pt x="1268505" y="1489998"/>
                </a:cubicBezTo>
                <a:lnTo>
                  <a:pt x="1273852" y="1558391"/>
                </a:lnTo>
                <a:cubicBezTo>
                  <a:pt x="1249752" y="1600697"/>
                  <a:pt x="1278105" y="1594593"/>
                  <a:pt x="1269886" y="1634781"/>
                </a:cubicBezTo>
                <a:cubicBezTo>
                  <a:pt x="1260574" y="1657385"/>
                  <a:pt x="1258711" y="1670409"/>
                  <a:pt x="1267725" y="1680343"/>
                </a:cubicBezTo>
                <a:cubicBezTo>
                  <a:pt x="1222526" y="1786031"/>
                  <a:pt x="1264454" y="1728006"/>
                  <a:pt x="1245845" y="1810891"/>
                </a:cubicBezTo>
                <a:cubicBezTo>
                  <a:pt x="1231459" y="1866045"/>
                  <a:pt x="1220375" y="1923519"/>
                  <a:pt x="1197494" y="1985855"/>
                </a:cubicBezTo>
                <a:lnTo>
                  <a:pt x="1180450" y="2025741"/>
                </a:lnTo>
                <a:lnTo>
                  <a:pt x="1180389" y="2031780"/>
                </a:lnTo>
                <a:cubicBezTo>
                  <a:pt x="1179373" y="2043912"/>
                  <a:pt x="1177313" y="2055306"/>
                  <a:pt x="1173755" y="2064932"/>
                </a:cubicBezTo>
                <a:cubicBezTo>
                  <a:pt x="1187987" y="2054984"/>
                  <a:pt x="1167308" y="2109329"/>
                  <a:pt x="1178518" y="2118139"/>
                </a:cubicBezTo>
                <a:cubicBezTo>
                  <a:pt x="1187958" y="2122956"/>
                  <a:pt x="1183883" y="2140566"/>
                  <a:pt x="1185141" y="2154737"/>
                </a:cubicBezTo>
                <a:cubicBezTo>
                  <a:pt x="1193612" y="2166165"/>
                  <a:pt x="1190732" y="2235860"/>
                  <a:pt x="1185020" y="2259305"/>
                </a:cubicBezTo>
                <a:lnTo>
                  <a:pt x="1178049" y="2517573"/>
                </a:lnTo>
                <a:cubicBezTo>
                  <a:pt x="1177128" y="2580363"/>
                  <a:pt x="1171628" y="2600315"/>
                  <a:pt x="1179496" y="2636046"/>
                </a:cubicBezTo>
                <a:cubicBezTo>
                  <a:pt x="1184616" y="2688494"/>
                  <a:pt x="1163332" y="2741828"/>
                  <a:pt x="1192574" y="2780324"/>
                </a:cubicBezTo>
                <a:cubicBezTo>
                  <a:pt x="1179558" y="2884035"/>
                  <a:pt x="1185698" y="2922794"/>
                  <a:pt x="1158036" y="3022588"/>
                </a:cubicBezTo>
                <a:cubicBezTo>
                  <a:pt x="1152947" y="3137700"/>
                  <a:pt x="1151991" y="3299532"/>
                  <a:pt x="1150044" y="3399727"/>
                </a:cubicBezTo>
                <a:cubicBezTo>
                  <a:pt x="1150079" y="3490877"/>
                  <a:pt x="1150115" y="3582027"/>
                  <a:pt x="1150150" y="3673177"/>
                </a:cubicBezTo>
                <a:lnTo>
                  <a:pt x="1151174" y="3675779"/>
                </a:lnTo>
                <a:cubicBezTo>
                  <a:pt x="1153016" y="3688315"/>
                  <a:pt x="1151974" y="3696849"/>
                  <a:pt x="1149664" y="3703595"/>
                </a:cubicBezTo>
                <a:lnTo>
                  <a:pt x="1132881" y="3833633"/>
                </a:lnTo>
                <a:lnTo>
                  <a:pt x="1134815" y="3841018"/>
                </a:lnTo>
                <a:lnTo>
                  <a:pt x="1120250" y="3887430"/>
                </a:lnTo>
                <a:cubicBezTo>
                  <a:pt x="1105791" y="3928762"/>
                  <a:pt x="1111561" y="3966554"/>
                  <a:pt x="1102131" y="4004432"/>
                </a:cubicBezTo>
                <a:cubicBezTo>
                  <a:pt x="1064064" y="4136055"/>
                  <a:pt x="1040701" y="4260393"/>
                  <a:pt x="1023613" y="4326337"/>
                </a:cubicBezTo>
                <a:cubicBezTo>
                  <a:pt x="1011608" y="4366877"/>
                  <a:pt x="986978" y="4380936"/>
                  <a:pt x="978637" y="4400454"/>
                </a:cubicBezTo>
                <a:cubicBezTo>
                  <a:pt x="973638" y="4417006"/>
                  <a:pt x="948720" y="4442947"/>
                  <a:pt x="965082" y="4458968"/>
                </a:cubicBezTo>
                <a:cubicBezTo>
                  <a:pt x="925918" y="4546524"/>
                  <a:pt x="944438" y="4565414"/>
                  <a:pt x="920188" y="4639226"/>
                </a:cubicBezTo>
                <a:lnTo>
                  <a:pt x="742368" y="4844222"/>
                </a:lnTo>
                <a:lnTo>
                  <a:pt x="607456" y="4966224"/>
                </a:lnTo>
                <a:cubicBezTo>
                  <a:pt x="552467" y="5030691"/>
                  <a:pt x="542133" y="5141843"/>
                  <a:pt x="508178" y="5187685"/>
                </a:cubicBezTo>
                <a:lnTo>
                  <a:pt x="534294" y="5284615"/>
                </a:lnTo>
                <a:lnTo>
                  <a:pt x="447707" y="5395474"/>
                </a:lnTo>
                <a:cubicBezTo>
                  <a:pt x="437363" y="5431641"/>
                  <a:pt x="402113" y="5463532"/>
                  <a:pt x="387935" y="5513206"/>
                </a:cubicBezTo>
                <a:cubicBezTo>
                  <a:pt x="364458" y="5574781"/>
                  <a:pt x="356661" y="5518667"/>
                  <a:pt x="292998" y="5606846"/>
                </a:cubicBezTo>
                <a:cubicBezTo>
                  <a:pt x="292067" y="5641050"/>
                  <a:pt x="310984" y="5692261"/>
                  <a:pt x="312720" y="5718432"/>
                </a:cubicBezTo>
                <a:cubicBezTo>
                  <a:pt x="328340" y="5730258"/>
                  <a:pt x="290524" y="5751252"/>
                  <a:pt x="303403" y="5763866"/>
                </a:cubicBezTo>
                <a:lnTo>
                  <a:pt x="274115" y="5897456"/>
                </a:lnTo>
                <a:cubicBezTo>
                  <a:pt x="255595" y="5918965"/>
                  <a:pt x="258427" y="5930296"/>
                  <a:pt x="267877" y="5939124"/>
                </a:cubicBezTo>
                <a:cubicBezTo>
                  <a:pt x="253196" y="5979642"/>
                  <a:pt x="263098" y="6008758"/>
                  <a:pt x="258663" y="6050242"/>
                </a:cubicBezTo>
                <a:cubicBezTo>
                  <a:pt x="229611" y="6103262"/>
                  <a:pt x="288809" y="6073252"/>
                  <a:pt x="283914" y="6117636"/>
                </a:cubicBezTo>
                <a:lnTo>
                  <a:pt x="322438" y="6227890"/>
                </a:lnTo>
                <a:lnTo>
                  <a:pt x="311534" y="6270812"/>
                </a:lnTo>
                <a:lnTo>
                  <a:pt x="280671" y="6223342"/>
                </a:lnTo>
                <a:lnTo>
                  <a:pt x="280789" y="6292076"/>
                </a:lnTo>
                <a:lnTo>
                  <a:pt x="278411" y="6346762"/>
                </a:lnTo>
                <a:cubicBezTo>
                  <a:pt x="249219" y="6408016"/>
                  <a:pt x="195566" y="6376164"/>
                  <a:pt x="196833" y="6404216"/>
                </a:cubicBezTo>
                <a:cubicBezTo>
                  <a:pt x="178751" y="6431680"/>
                  <a:pt x="187838" y="6425066"/>
                  <a:pt x="186183" y="6460270"/>
                </a:cubicBezTo>
                <a:cubicBezTo>
                  <a:pt x="183397" y="6458140"/>
                  <a:pt x="135985" y="6489789"/>
                  <a:pt x="134005" y="6493382"/>
                </a:cubicBezTo>
                <a:lnTo>
                  <a:pt x="131368" y="6500603"/>
                </a:lnTo>
                <a:lnTo>
                  <a:pt x="134632" y="6505906"/>
                </a:lnTo>
                <a:cubicBezTo>
                  <a:pt x="144760" y="6527264"/>
                  <a:pt x="122272" y="6529041"/>
                  <a:pt x="109997" y="6561395"/>
                </a:cubicBezTo>
                <a:cubicBezTo>
                  <a:pt x="103101" y="6576527"/>
                  <a:pt x="100671" y="6627814"/>
                  <a:pt x="97687" y="6623770"/>
                </a:cubicBezTo>
                <a:lnTo>
                  <a:pt x="53082" y="6696748"/>
                </a:lnTo>
                <a:cubicBezTo>
                  <a:pt x="20465" y="6732956"/>
                  <a:pt x="59523" y="6727996"/>
                  <a:pt x="42878" y="6765511"/>
                </a:cubicBezTo>
                <a:cubicBezTo>
                  <a:pt x="28934" y="6785613"/>
                  <a:pt x="24323" y="6797941"/>
                  <a:pt x="30999" y="6809563"/>
                </a:cubicBezTo>
                <a:cubicBezTo>
                  <a:pt x="14295" y="6832974"/>
                  <a:pt x="5105" y="6847546"/>
                  <a:pt x="154" y="6857440"/>
                </a:cubicBezTo>
                <a:lnTo>
                  <a:pt x="0" y="6858000"/>
                </a:lnTo>
                <a:lnTo>
                  <a:pt x="3846377" y="6858000"/>
                </a:lnTo>
                <a:lnTo>
                  <a:pt x="4918634" y="6858000"/>
                </a:lnTo>
                <a:lnTo>
                  <a:pt x="7814528" y="685800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3A4C4E-B16A-48EB-A59D-9E8983B3C485}"/>
              </a:ext>
            </a:extLst>
          </p:cNvPr>
          <p:cNvSpPr>
            <a:spLocks noGrp="1"/>
          </p:cNvSpPr>
          <p:nvPr>
            <p:ph type="title"/>
          </p:nvPr>
        </p:nvSpPr>
        <p:spPr>
          <a:xfrm>
            <a:off x="459971" y="1062432"/>
            <a:ext cx="4484350" cy="2795160"/>
          </a:xfrm>
        </p:spPr>
        <p:txBody>
          <a:bodyPr vert="horz" lIns="91440" tIns="45720" rIns="91440" bIns="45720" rtlCol="0" anchor="b">
            <a:normAutofit/>
          </a:bodyPr>
          <a:lstStyle/>
          <a:p>
            <a:pPr algn="ctr"/>
            <a:r>
              <a:rPr lang="en-US" kern="1200" dirty="0">
                <a:solidFill>
                  <a:schemeClr val="tx1"/>
                </a:solidFill>
                <a:latin typeface="+mj-lt"/>
                <a:ea typeface="+mj-ea"/>
                <a:cs typeface="+mj-cs"/>
              </a:rPr>
              <a:t>Health is a life lived in </a:t>
            </a:r>
            <a:r>
              <a:rPr lang="en-US" i="1" kern="1200" dirty="0">
                <a:solidFill>
                  <a:schemeClr val="tx1"/>
                </a:solidFill>
                <a:latin typeface="+mj-lt"/>
                <a:ea typeface="+mj-ea"/>
                <a:cs typeface="+mj-cs"/>
              </a:rPr>
              <a:t>balance and harmony</a:t>
            </a:r>
            <a:r>
              <a:rPr lang="en-US" kern="1200" dirty="0">
                <a:solidFill>
                  <a:schemeClr val="tx1"/>
                </a:solidFill>
                <a:latin typeface="+mj-lt"/>
                <a:ea typeface="+mj-ea"/>
                <a:cs typeface="+mj-cs"/>
              </a:rPr>
              <a:t>.</a:t>
            </a:r>
          </a:p>
        </p:txBody>
      </p:sp>
      <p:sp>
        <p:nvSpPr>
          <p:cNvPr id="31" name="Freeform: Shape 30">
            <a:extLst>
              <a:ext uri="{FF2B5EF4-FFF2-40B4-BE49-F238E27FC236}">
                <a16:creationId xmlns:a16="http://schemas.microsoft.com/office/drawing/2014/main" id="{885504CF-B07B-45CD-B2B9-77F91DFDF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5522" y="578738"/>
            <a:ext cx="6596369" cy="5615588"/>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6">
            <a:extLst>
              <a:ext uri="{FF2B5EF4-FFF2-40B4-BE49-F238E27FC236}">
                <a16:creationId xmlns:a16="http://schemas.microsoft.com/office/drawing/2014/main" id="{C6F0F1BD-D7E0-40DE-8DBF-8152D3191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5159" y="255475"/>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AA4C0A35-D29A-426E-A403-3EAB40C478C1}"/>
              </a:ext>
            </a:extLst>
          </p:cNvPr>
          <p:cNvGraphicFramePr>
            <a:graphicFrameLocks noGrp="1"/>
          </p:cNvGraphicFramePr>
          <p:nvPr>
            <p:ph idx="1"/>
            <p:extLst>
              <p:ext uri="{D42A27DB-BD31-4B8C-83A1-F6EECF244321}">
                <p14:modId xmlns:p14="http://schemas.microsoft.com/office/powerpoint/2010/main" val="233529982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1800A76A-DA35-4611-9913-3E6AA89B8954}"/>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3" name="Picture 2">
            <a:extLst>
              <a:ext uri="{FF2B5EF4-FFF2-40B4-BE49-F238E27FC236}">
                <a16:creationId xmlns:a16="http://schemas.microsoft.com/office/drawing/2014/main" id="{22A615EE-6DA1-CA0E-AC08-26E84095DD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586154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46E6-157D-48FA-B498-89BE3904C43F}"/>
              </a:ext>
            </a:extLst>
          </p:cNvPr>
          <p:cNvSpPr>
            <a:spLocks noGrp="1"/>
          </p:cNvSpPr>
          <p:nvPr>
            <p:ph type="title"/>
          </p:nvPr>
        </p:nvSpPr>
        <p:spPr>
          <a:xfrm>
            <a:off x="765052" y="662400"/>
            <a:ext cx="4167676" cy="1492132"/>
          </a:xfrm>
        </p:spPr>
        <p:txBody>
          <a:bodyPr vert="horz" lIns="91440" tIns="45720" rIns="91440" bIns="45720" rtlCol="0" anchor="t">
            <a:normAutofit/>
          </a:bodyPr>
          <a:lstStyle/>
          <a:p>
            <a:r>
              <a:rPr lang="en-US" dirty="0"/>
              <a:t>But what about my BUTT?!</a:t>
            </a:r>
          </a:p>
        </p:txBody>
      </p:sp>
      <p:pic>
        <p:nvPicPr>
          <p:cNvPr id="7" name="Content Placeholder 6" descr="A close up of a fruit&#10;&#10;Description automatically generated with low confidence">
            <a:extLst>
              <a:ext uri="{FF2B5EF4-FFF2-40B4-BE49-F238E27FC236}">
                <a16:creationId xmlns:a16="http://schemas.microsoft.com/office/drawing/2014/main" id="{2F10EAC3-A32F-41CA-A613-93A0965AEED4}"/>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8252" r="24663" b="1"/>
          <a:stretch/>
        </p:blipFill>
        <p:spPr>
          <a:xfrm>
            <a:off x="6003221" y="10"/>
            <a:ext cx="6188779"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ln w="203200">
            <a:noFill/>
          </a:ln>
        </p:spPr>
      </p:pic>
      <p:sp>
        <p:nvSpPr>
          <p:cNvPr id="8" name="TextBox 7">
            <a:extLst>
              <a:ext uri="{FF2B5EF4-FFF2-40B4-BE49-F238E27FC236}">
                <a16:creationId xmlns:a16="http://schemas.microsoft.com/office/drawing/2014/main" id="{32F7BE3C-9CAD-483C-9AB6-CD28A5701F86}"/>
              </a:ext>
            </a:extLst>
          </p:cNvPr>
          <p:cNvSpPr txBox="1"/>
          <p:nvPr/>
        </p:nvSpPr>
        <p:spPr>
          <a:xfrm>
            <a:off x="765052" y="2154532"/>
            <a:ext cx="4389998" cy="3693319"/>
          </a:xfrm>
          <a:prstGeom prst="rect">
            <a:avLst/>
          </a:prstGeom>
          <a:noFill/>
        </p:spPr>
        <p:txBody>
          <a:bodyPr wrap="square">
            <a:spAutoFit/>
          </a:bodyPr>
          <a:lstStyle/>
          <a:p>
            <a:pPr algn="just"/>
            <a:r>
              <a:rPr lang="en-GB" sz="1800" b="0" i="0" dirty="0">
                <a:solidFill>
                  <a:srgbClr val="111111"/>
                </a:solidFill>
                <a:effectLst/>
              </a:rPr>
              <a:t>I can promise you this, your butt likes cake, it gets a jiggle out of it, a light floating feeling of not being toned to perfection and worried about when it’s not that illusionary ideal of form or shape.  Your butt likes cake and so, most likely, do you! You were just programmed to think it unhealthy and so demonised it as a cardinal sin of a healthy diet and life.  A little wobble in your derrière is something beautifully soft to the touch and incredibly feminine.  Never doubt the perfection of this part of your body, trust me, any partner will enjoy it too!</a:t>
            </a:r>
            <a:endParaRPr lang="en-GB" dirty="0"/>
          </a:p>
        </p:txBody>
      </p:sp>
      <p:sp>
        <p:nvSpPr>
          <p:cNvPr id="5" name="TextBox 4">
            <a:extLst>
              <a:ext uri="{FF2B5EF4-FFF2-40B4-BE49-F238E27FC236}">
                <a16:creationId xmlns:a16="http://schemas.microsoft.com/office/drawing/2014/main" id="{B0A111B0-72C7-4122-8869-0538D9648B81}"/>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3" name="Picture 2">
            <a:extLst>
              <a:ext uri="{FF2B5EF4-FFF2-40B4-BE49-F238E27FC236}">
                <a16:creationId xmlns:a16="http://schemas.microsoft.com/office/drawing/2014/main" id="{3F46E58B-14D2-FC5A-8E47-28327B674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840733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66C32-B5CB-464D-A665-544AA5A1FA97}"/>
              </a:ext>
            </a:extLst>
          </p:cNvPr>
          <p:cNvSpPr>
            <a:spLocks noGrp="1"/>
          </p:cNvSpPr>
          <p:nvPr>
            <p:ph type="title"/>
          </p:nvPr>
        </p:nvSpPr>
        <p:spPr/>
        <p:txBody>
          <a:bodyPr/>
          <a:lstStyle/>
          <a:p>
            <a:r>
              <a:rPr lang="en-GB" dirty="0"/>
              <a:t>So when it comes to food?</a:t>
            </a:r>
          </a:p>
        </p:txBody>
      </p:sp>
      <p:sp>
        <p:nvSpPr>
          <p:cNvPr id="3" name="Text Placeholder 2">
            <a:extLst>
              <a:ext uri="{FF2B5EF4-FFF2-40B4-BE49-F238E27FC236}">
                <a16:creationId xmlns:a16="http://schemas.microsoft.com/office/drawing/2014/main" id="{CF4958D4-133D-4E28-9ACA-E35C4921943E}"/>
              </a:ext>
            </a:extLst>
          </p:cNvPr>
          <p:cNvSpPr>
            <a:spLocks noGrp="1"/>
          </p:cNvSpPr>
          <p:nvPr>
            <p:ph type="body" idx="1"/>
          </p:nvPr>
        </p:nvSpPr>
        <p:spPr>
          <a:xfrm>
            <a:off x="836612" y="1324770"/>
            <a:ext cx="5157787" cy="823912"/>
          </a:xfrm>
        </p:spPr>
        <p:txBody>
          <a:bodyPr/>
          <a:lstStyle/>
          <a:p>
            <a:r>
              <a:rPr lang="en-GB" dirty="0"/>
              <a:t>Healthy</a:t>
            </a:r>
          </a:p>
        </p:txBody>
      </p:sp>
      <p:sp>
        <p:nvSpPr>
          <p:cNvPr id="4" name="Content Placeholder 3">
            <a:extLst>
              <a:ext uri="{FF2B5EF4-FFF2-40B4-BE49-F238E27FC236}">
                <a16:creationId xmlns:a16="http://schemas.microsoft.com/office/drawing/2014/main" id="{12C45AEC-7627-45DD-BDF2-6A99A85783AC}"/>
              </a:ext>
            </a:extLst>
          </p:cNvPr>
          <p:cNvSpPr>
            <a:spLocks noGrp="1"/>
          </p:cNvSpPr>
          <p:nvPr>
            <p:ph sz="half" idx="2"/>
          </p:nvPr>
        </p:nvSpPr>
        <p:spPr/>
        <p:txBody>
          <a:bodyPr>
            <a:normAutofit fontScale="85000" lnSpcReduction="20000"/>
          </a:bodyPr>
          <a:lstStyle/>
          <a:p>
            <a:pPr algn="just"/>
            <a:r>
              <a:rPr lang="en-GB" dirty="0"/>
              <a:t>Eat a diet you enjoy.</a:t>
            </a:r>
          </a:p>
          <a:p>
            <a:pPr algn="just"/>
            <a:r>
              <a:rPr lang="en-GB" dirty="0"/>
              <a:t>Re-learn a feeling of fullness (if you overeat, it’s likely that you eat too fast or have numbed the signals being sent to your brain and your ‘computer’ needs re-jigging and reminding of what fullness </a:t>
            </a:r>
            <a:r>
              <a:rPr lang="en-GB" i="1" dirty="0"/>
              <a:t>feels </a:t>
            </a:r>
            <a:r>
              <a:rPr lang="en-GB" dirty="0"/>
              <a:t>like).</a:t>
            </a:r>
          </a:p>
          <a:p>
            <a:pPr algn="just"/>
            <a:r>
              <a:rPr lang="en-GB" dirty="0"/>
              <a:t>Make food from scratch – enjoy the process, enjoy the pleasure of it.  Life is no chore unless you make it so. </a:t>
            </a:r>
          </a:p>
          <a:p>
            <a:pPr algn="just"/>
            <a:r>
              <a:rPr lang="en-GB" dirty="0"/>
              <a:t>Batch cook – your freezer is your friend. </a:t>
            </a:r>
          </a:p>
        </p:txBody>
      </p:sp>
      <p:sp>
        <p:nvSpPr>
          <p:cNvPr id="5" name="Text Placeholder 4">
            <a:extLst>
              <a:ext uri="{FF2B5EF4-FFF2-40B4-BE49-F238E27FC236}">
                <a16:creationId xmlns:a16="http://schemas.microsoft.com/office/drawing/2014/main" id="{CA7CFEF6-D818-48C5-A048-81852D8F4106}"/>
              </a:ext>
            </a:extLst>
          </p:cNvPr>
          <p:cNvSpPr>
            <a:spLocks noGrp="1"/>
          </p:cNvSpPr>
          <p:nvPr>
            <p:ph type="body" sz="quarter" idx="3"/>
          </p:nvPr>
        </p:nvSpPr>
        <p:spPr>
          <a:xfrm>
            <a:off x="6175376" y="1324770"/>
            <a:ext cx="5183188" cy="823912"/>
          </a:xfrm>
        </p:spPr>
        <p:txBody>
          <a:bodyPr/>
          <a:lstStyle/>
          <a:p>
            <a:r>
              <a:rPr lang="en-GB" dirty="0"/>
              <a:t>Unhealthy</a:t>
            </a:r>
          </a:p>
        </p:txBody>
      </p:sp>
      <p:sp>
        <p:nvSpPr>
          <p:cNvPr id="6" name="Content Placeholder 5">
            <a:extLst>
              <a:ext uri="{FF2B5EF4-FFF2-40B4-BE49-F238E27FC236}">
                <a16:creationId xmlns:a16="http://schemas.microsoft.com/office/drawing/2014/main" id="{55B8675C-BA95-4FBE-AC2F-1644FBA09C5D}"/>
              </a:ext>
            </a:extLst>
          </p:cNvPr>
          <p:cNvSpPr>
            <a:spLocks noGrp="1"/>
          </p:cNvSpPr>
          <p:nvPr>
            <p:ph sz="quarter" idx="4"/>
          </p:nvPr>
        </p:nvSpPr>
        <p:spPr/>
        <p:txBody>
          <a:bodyPr>
            <a:normAutofit fontScale="85000" lnSpcReduction="20000"/>
          </a:bodyPr>
          <a:lstStyle/>
          <a:p>
            <a:pPr algn="just"/>
            <a:r>
              <a:rPr lang="en-GB" dirty="0"/>
              <a:t>Anything in excess – ANYTHING!!! Even too much water does your body harm (yes, overhydration is a thing).</a:t>
            </a:r>
          </a:p>
          <a:p>
            <a:pPr algn="just"/>
            <a:r>
              <a:rPr lang="en-GB" dirty="0"/>
              <a:t>Sugars, sweet treats and other processed foods are ADDICTIVE.  It is not you being greedy, it is chemical compounds designed to make you overeat and spend more money (make your own treats and find that you enjoy sweets without needing more when they are made with love and a compassion for yourself).</a:t>
            </a:r>
          </a:p>
        </p:txBody>
      </p:sp>
      <p:sp>
        <p:nvSpPr>
          <p:cNvPr id="7" name="TextBox 6">
            <a:extLst>
              <a:ext uri="{FF2B5EF4-FFF2-40B4-BE49-F238E27FC236}">
                <a16:creationId xmlns:a16="http://schemas.microsoft.com/office/drawing/2014/main" id="{F2741B6E-3026-4758-8ED0-58AEE44D20D4}"/>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8" name="Picture 7">
            <a:extLst>
              <a:ext uri="{FF2B5EF4-FFF2-40B4-BE49-F238E27FC236}">
                <a16:creationId xmlns:a16="http://schemas.microsoft.com/office/drawing/2014/main" id="{B0456108-20CE-D5FE-1808-34E4685CC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15948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66C32-B5CB-464D-A665-544AA5A1FA97}"/>
              </a:ext>
            </a:extLst>
          </p:cNvPr>
          <p:cNvSpPr>
            <a:spLocks noGrp="1"/>
          </p:cNvSpPr>
          <p:nvPr>
            <p:ph type="title"/>
          </p:nvPr>
        </p:nvSpPr>
        <p:spPr/>
        <p:txBody>
          <a:bodyPr/>
          <a:lstStyle/>
          <a:p>
            <a:r>
              <a:rPr lang="en-GB" dirty="0"/>
              <a:t>So when it comes to food? Continued…</a:t>
            </a:r>
          </a:p>
        </p:txBody>
      </p:sp>
      <p:sp>
        <p:nvSpPr>
          <p:cNvPr id="3" name="Text Placeholder 2">
            <a:extLst>
              <a:ext uri="{FF2B5EF4-FFF2-40B4-BE49-F238E27FC236}">
                <a16:creationId xmlns:a16="http://schemas.microsoft.com/office/drawing/2014/main" id="{CF4958D4-133D-4E28-9ACA-E35C4921943E}"/>
              </a:ext>
            </a:extLst>
          </p:cNvPr>
          <p:cNvSpPr>
            <a:spLocks noGrp="1"/>
          </p:cNvSpPr>
          <p:nvPr>
            <p:ph type="body" idx="1"/>
          </p:nvPr>
        </p:nvSpPr>
        <p:spPr>
          <a:xfrm>
            <a:off x="836612" y="1324770"/>
            <a:ext cx="5157787" cy="823912"/>
          </a:xfrm>
        </p:spPr>
        <p:txBody>
          <a:bodyPr/>
          <a:lstStyle/>
          <a:p>
            <a:r>
              <a:rPr lang="en-GB" dirty="0"/>
              <a:t>Healthy</a:t>
            </a:r>
          </a:p>
        </p:txBody>
      </p:sp>
      <p:sp>
        <p:nvSpPr>
          <p:cNvPr id="4" name="Content Placeholder 3">
            <a:extLst>
              <a:ext uri="{FF2B5EF4-FFF2-40B4-BE49-F238E27FC236}">
                <a16:creationId xmlns:a16="http://schemas.microsoft.com/office/drawing/2014/main" id="{12C45AEC-7627-45DD-BDF2-6A99A85783AC}"/>
              </a:ext>
            </a:extLst>
          </p:cNvPr>
          <p:cNvSpPr>
            <a:spLocks noGrp="1"/>
          </p:cNvSpPr>
          <p:nvPr>
            <p:ph sz="half" idx="2"/>
          </p:nvPr>
        </p:nvSpPr>
        <p:spPr/>
        <p:txBody>
          <a:bodyPr>
            <a:normAutofit fontScale="77500" lnSpcReduction="20000"/>
          </a:bodyPr>
          <a:lstStyle/>
          <a:p>
            <a:pPr algn="just"/>
            <a:r>
              <a:rPr lang="en-GB" dirty="0"/>
              <a:t>Smoothies changed my life, they can yours too – </a:t>
            </a:r>
            <a:r>
              <a:rPr lang="en-GB" i="1" dirty="0"/>
              <a:t>easy nutrition.</a:t>
            </a:r>
          </a:p>
          <a:p>
            <a:pPr algn="just"/>
            <a:r>
              <a:rPr lang="en-GB" dirty="0"/>
              <a:t>Quality and high-dosage vitamin therapy can heal/manage complex ailments such as depression, alcoholism and even schizophrenia.  Please visit the </a:t>
            </a:r>
            <a:r>
              <a:rPr lang="en-GB" dirty="0">
                <a:solidFill>
                  <a:srgbClr val="7030A0"/>
                </a:solidFill>
                <a:hlinkClick r:id="rId3">
                  <a:extLst>
                    <a:ext uri="{A12FA001-AC4F-418D-AE19-62706E023703}">
                      <ahyp:hlinkClr xmlns:ahyp="http://schemas.microsoft.com/office/drawing/2018/hyperlinkcolor" val="tx"/>
                    </a:ext>
                  </a:extLst>
                </a:hlinkClick>
              </a:rPr>
              <a:t>reference and reading section</a:t>
            </a:r>
            <a:r>
              <a:rPr lang="en-GB" dirty="0"/>
              <a:t> @ anamaria.org to find the related texts. </a:t>
            </a:r>
          </a:p>
          <a:p>
            <a:pPr algn="just"/>
            <a:r>
              <a:rPr lang="en-GB" dirty="0"/>
              <a:t>Juicing can become your best treatment for many things, as can high levels of nutrition taken in other various forms. </a:t>
            </a:r>
          </a:p>
        </p:txBody>
      </p:sp>
      <p:sp>
        <p:nvSpPr>
          <p:cNvPr id="5" name="Text Placeholder 4">
            <a:extLst>
              <a:ext uri="{FF2B5EF4-FFF2-40B4-BE49-F238E27FC236}">
                <a16:creationId xmlns:a16="http://schemas.microsoft.com/office/drawing/2014/main" id="{CA7CFEF6-D818-48C5-A048-81852D8F4106}"/>
              </a:ext>
            </a:extLst>
          </p:cNvPr>
          <p:cNvSpPr>
            <a:spLocks noGrp="1"/>
          </p:cNvSpPr>
          <p:nvPr>
            <p:ph type="body" sz="quarter" idx="3"/>
          </p:nvPr>
        </p:nvSpPr>
        <p:spPr>
          <a:xfrm>
            <a:off x="6175376" y="1324770"/>
            <a:ext cx="5183188" cy="823912"/>
          </a:xfrm>
        </p:spPr>
        <p:txBody>
          <a:bodyPr/>
          <a:lstStyle/>
          <a:p>
            <a:r>
              <a:rPr lang="en-GB" dirty="0"/>
              <a:t>Unhealthy</a:t>
            </a:r>
          </a:p>
        </p:txBody>
      </p:sp>
      <p:sp>
        <p:nvSpPr>
          <p:cNvPr id="6" name="Content Placeholder 5">
            <a:extLst>
              <a:ext uri="{FF2B5EF4-FFF2-40B4-BE49-F238E27FC236}">
                <a16:creationId xmlns:a16="http://schemas.microsoft.com/office/drawing/2014/main" id="{55B8675C-BA95-4FBE-AC2F-1644FBA09C5D}"/>
              </a:ext>
            </a:extLst>
          </p:cNvPr>
          <p:cNvSpPr>
            <a:spLocks noGrp="1"/>
          </p:cNvSpPr>
          <p:nvPr>
            <p:ph sz="quarter" idx="4"/>
          </p:nvPr>
        </p:nvSpPr>
        <p:spPr/>
        <p:txBody>
          <a:bodyPr>
            <a:normAutofit fontScale="77500" lnSpcReduction="20000"/>
          </a:bodyPr>
          <a:lstStyle/>
          <a:p>
            <a:pPr algn="just"/>
            <a:r>
              <a:rPr lang="en-GB" dirty="0"/>
              <a:t>All fad diets are a temporary solution to a real and potentially deeper issue you need to look at </a:t>
            </a:r>
            <a:r>
              <a:rPr lang="en-GB" i="1" dirty="0"/>
              <a:t>within yourself. </a:t>
            </a:r>
            <a:endParaRPr lang="en-GB" dirty="0"/>
          </a:p>
          <a:p>
            <a:pPr algn="just"/>
            <a:r>
              <a:rPr lang="en-GB" dirty="0"/>
              <a:t>Picking at things (mindless eating), rushing your meals, instead of gratefully sitting down to eat with thanks. </a:t>
            </a:r>
          </a:p>
          <a:p>
            <a:pPr algn="just"/>
            <a:r>
              <a:rPr lang="en-GB" dirty="0"/>
              <a:t>Loading junky chemicals into your system… all processed foods contain things unnatural and hold an emptiness not meant to be ingested, digested, and absorbed into your body – there WILL be consequences to such a diet in the long run. </a:t>
            </a:r>
          </a:p>
        </p:txBody>
      </p:sp>
      <p:sp>
        <p:nvSpPr>
          <p:cNvPr id="7" name="TextBox 6">
            <a:extLst>
              <a:ext uri="{FF2B5EF4-FFF2-40B4-BE49-F238E27FC236}">
                <a16:creationId xmlns:a16="http://schemas.microsoft.com/office/drawing/2014/main" id="{F3CEBE95-D252-4C87-834D-48C0F338ECD5}"/>
              </a:ext>
            </a:extLst>
          </p:cNvPr>
          <p:cNvSpPr txBox="1"/>
          <p:nvPr/>
        </p:nvSpPr>
        <p:spPr>
          <a:xfrm>
            <a:off x="782421" y="6031345"/>
            <a:ext cx="10779557" cy="461665"/>
          </a:xfrm>
          <a:prstGeom prst="rect">
            <a:avLst/>
          </a:prstGeom>
          <a:noFill/>
        </p:spPr>
        <p:txBody>
          <a:bodyPr wrap="square" rtlCol="0">
            <a:spAutoFit/>
          </a:bodyPr>
          <a:lstStyle/>
          <a:p>
            <a:pPr algn="just"/>
            <a:r>
              <a:rPr lang="en-GB" sz="1200" dirty="0" err="1">
                <a:solidFill>
                  <a:schemeClr val="bg1">
                    <a:lumMod val="50000"/>
                  </a:schemeClr>
                </a:solidFill>
              </a:rPr>
              <a:t>p.s.</a:t>
            </a:r>
            <a:r>
              <a:rPr lang="en-GB" sz="1200" dirty="0">
                <a:solidFill>
                  <a:schemeClr val="bg1">
                    <a:lumMod val="50000"/>
                  </a:schemeClr>
                </a:solidFill>
              </a:rPr>
              <a:t> If you have children please think about the model behaviours you’re displaying – they WILL learn directly from you and their lifelong health and safety is YOUR responsibility.  Not the governments, not the schools, YOURS!</a:t>
            </a:r>
          </a:p>
        </p:txBody>
      </p:sp>
      <p:sp>
        <p:nvSpPr>
          <p:cNvPr id="8" name="TextBox 7">
            <a:extLst>
              <a:ext uri="{FF2B5EF4-FFF2-40B4-BE49-F238E27FC236}">
                <a16:creationId xmlns:a16="http://schemas.microsoft.com/office/drawing/2014/main" id="{F021A87D-DEEF-4AB7-909E-2D2B91D0C28B}"/>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9" name="Picture 8">
            <a:extLst>
              <a:ext uri="{FF2B5EF4-FFF2-40B4-BE49-F238E27FC236}">
                <a16:creationId xmlns:a16="http://schemas.microsoft.com/office/drawing/2014/main" id="{24DFC179-6D8E-5CF3-D017-BC76253DC1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656026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64C0-734F-47B7-9D90-4F24EC8F9DE8}"/>
              </a:ext>
            </a:extLst>
          </p:cNvPr>
          <p:cNvSpPr>
            <a:spLocks noGrp="1"/>
          </p:cNvSpPr>
          <p:nvPr>
            <p:ph type="title"/>
          </p:nvPr>
        </p:nvSpPr>
        <p:spPr>
          <a:xfrm>
            <a:off x="589560" y="856180"/>
            <a:ext cx="4560584" cy="1128068"/>
          </a:xfrm>
        </p:spPr>
        <p:txBody>
          <a:bodyPr anchor="ctr">
            <a:normAutofit/>
          </a:bodyPr>
          <a:lstStyle/>
          <a:p>
            <a:r>
              <a:rPr lang="en-GB" sz="4000" dirty="0"/>
              <a:t>Contagions</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0A927E-6156-4145-B312-4C82254203AF}"/>
              </a:ext>
            </a:extLst>
          </p:cNvPr>
          <p:cNvSpPr>
            <a:spLocks noGrp="1"/>
          </p:cNvSpPr>
          <p:nvPr>
            <p:ph idx="1"/>
          </p:nvPr>
        </p:nvSpPr>
        <p:spPr>
          <a:xfrm>
            <a:off x="563193" y="1639504"/>
            <a:ext cx="4559425" cy="3979585"/>
          </a:xfrm>
        </p:spPr>
        <p:txBody>
          <a:bodyPr anchor="ctr">
            <a:normAutofit/>
          </a:bodyPr>
          <a:lstStyle/>
          <a:p>
            <a:pPr algn="just"/>
            <a:r>
              <a:rPr lang="en-GB" sz="2000" dirty="0"/>
              <a:t>Time was a contagion generally referred to a poison or toxin easily ingested or absorbed form the atmosphere around you that would cause ill health and perhaps even death.</a:t>
            </a:r>
          </a:p>
          <a:p>
            <a:pPr algn="just"/>
            <a:r>
              <a:rPr lang="en-GB" sz="2000" dirty="0"/>
              <a:t>We have a new contagion today – SOCIAL MEDIA &amp; POPULAR CULTURE!</a:t>
            </a:r>
          </a:p>
          <a:p>
            <a:pPr marL="0" indent="0" algn="just">
              <a:buNone/>
            </a:pPr>
            <a:endParaRPr lang="en-GB"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indoor&#10;&#10;Description automatically generated">
            <a:extLst>
              <a:ext uri="{FF2B5EF4-FFF2-40B4-BE49-F238E27FC236}">
                <a16:creationId xmlns:a16="http://schemas.microsoft.com/office/drawing/2014/main" id="{FA6B0D25-667C-4AE7-9490-15CBAC00A49E}"/>
              </a:ext>
            </a:extLst>
          </p:cNvPr>
          <p:cNvPicPr>
            <a:picLocks noChangeAspect="1"/>
          </p:cNvPicPr>
          <p:nvPr/>
        </p:nvPicPr>
        <p:blipFill rotWithShape="1">
          <a:blip r:embed="rId3">
            <a:extLst>
              <a:ext uri="{28A0092B-C50C-407E-A947-70E740481C1C}">
                <a14:useLocalDpi xmlns:a14="http://schemas.microsoft.com/office/drawing/2010/main" val="0"/>
              </a:ext>
            </a:extLst>
          </a:blip>
          <a:srcRect l="28342" r="3059" b="1"/>
          <a:stretch/>
        </p:blipFill>
        <p:spPr>
          <a:xfrm>
            <a:off x="5977788" y="799352"/>
            <a:ext cx="5425410" cy="5259296"/>
          </a:xfrm>
          <a:prstGeom prst="rect">
            <a:avLst/>
          </a:prstGeom>
          <a:scene3d>
            <a:camera prst="orthographicFront">
              <a:rot lat="0" lon="0" rev="0"/>
            </a:camera>
            <a:lightRig rig="balanced" dir="t">
              <a:rot lat="0" lon="0" rev="8700000"/>
            </a:lightRig>
          </a:scene3d>
          <a:sp3d>
            <a:bevelT w="190500" h="38100"/>
          </a:sp3d>
        </p:spPr>
      </p:pic>
      <p:pic>
        <p:nvPicPr>
          <p:cNvPr id="21" name="Picture 20" descr="A person with pink hair&#10;&#10;Description automatically generated with medium confidence">
            <a:extLst>
              <a:ext uri="{FF2B5EF4-FFF2-40B4-BE49-F238E27FC236}">
                <a16:creationId xmlns:a16="http://schemas.microsoft.com/office/drawing/2014/main" id="{0EFCE519-9804-487B-80C6-B33AD77D24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26297">
            <a:off x="278053" y="4866371"/>
            <a:ext cx="1760803" cy="1169283"/>
          </a:xfrm>
          <a:prstGeom prst="rect">
            <a:avLst/>
          </a:prstGeom>
          <a:scene3d>
            <a:camera prst="orthographicFront"/>
            <a:lightRig rig="threePt" dir="t"/>
          </a:scene3d>
          <a:sp3d>
            <a:bevelT prst="relaxedInset"/>
          </a:sp3d>
        </p:spPr>
      </p:pic>
      <p:pic>
        <p:nvPicPr>
          <p:cNvPr id="23" name="Picture 22" descr="A crowd of people at a concert&#10;&#10;Description automatically generated with medium confidence">
            <a:extLst>
              <a:ext uri="{FF2B5EF4-FFF2-40B4-BE49-F238E27FC236}">
                <a16:creationId xmlns:a16="http://schemas.microsoft.com/office/drawing/2014/main" id="{F2AC4F07-9975-4F2A-9D7D-B3F74097BE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57128">
            <a:off x="3167418" y="4763242"/>
            <a:ext cx="2113648" cy="1585236"/>
          </a:xfrm>
          <a:prstGeom prst="rect">
            <a:avLst/>
          </a:prstGeom>
          <a:scene3d>
            <a:camera prst="orthographicFront"/>
            <a:lightRig rig="threePt" dir="t"/>
          </a:scene3d>
          <a:sp3d>
            <a:bevelT w="152400" h="50800" prst="softRound"/>
          </a:sp3d>
        </p:spPr>
      </p:pic>
      <p:pic>
        <p:nvPicPr>
          <p:cNvPr id="22" name="Picture 21" descr="A picture containing water, outdoor, person, ocean&#10;&#10;Description automatically generated">
            <a:extLst>
              <a:ext uri="{FF2B5EF4-FFF2-40B4-BE49-F238E27FC236}">
                <a16:creationId xmlns:a16="http://schemas.microsoft.com/office/drawing/2014/main" id="{B38EE5D8-54C1-4ADA-8723-B442FE4979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3194" y="5469942"/>
            <a:ext cx="1762675" cy="1177411"/>
          </a:xfrm>
          <a:prstGeom prst="rect">
            <a:avLst/>
          </a:prstGeom>
          <a:scene3d>
            <a:camera prst="orthographicFront"/>
            <a:lightRig rig="threePt" dir="t"/>
          </a:scene3d>
          <a:sp3d>
            <a:bevelT w="139700" prst="cross"/>
          </a:sp3d>
        </p:spPr>
      </p:pic>
      <p:sp>
        <p:nvSpPr>
          <p:cNvPr id="24" name="TextBox 23">
            <a:extLst>
              <a:ext uri="{FF2B5EF4-FFF2-40B4-BE49-F238E27FC236}">
                <a16:creationId xmlns:a16="http://schemas.microsoft.com/office/drawing/2014/main" id="{087C45A1-7B3F-42F1-A2BD-8554C151045E}"/>
              </a:ext>
            </a:extLst>
          </p:cNvPr>
          <p:cNvSpPr txBox="1"/>
          <p:nvPr/>
        </p:nvSpPr>
        <p:spPr>
          <a:xfrm rot="188859">
            <a:off x="3339658" y="6400461"/>
            <a:ext cx="3879970" cy="369332"/>
          </a:xfrm>
          <a:prstGeom prst="rect">
            <a:avLst/>
          </a:prstGeom>
          <a:noFill/>
        </p:spPr>
        <p:txBody>
          <a:bodyPr wrap="square" rtlCol="0">
            <a:spAutoFit/>
          </a:bodyPr>
          <a:lstStyle/>
          <a:p>
            <a:r>
              <a:rPr lang="en-GB" dirty="0"/>
              <a:t>Having no fear of addiction is a worry!</a:t>
            </a:r>
          </a:p>
        </p:txBody>
      </p:sp>
      <p:sp>
        <p:nvSpPr>
          <p:cNvPr id="25" name="TextBox 24">
            <a:extLst>
              <a:ext uri="{FF2B5EF4-FFF2-40B4-BE49-F238E27FC236}">
                <a16:creationId xmlns:a16="http://schemas.microsoft.com/office/drawing/2014/main" id="{E60FE370-1C28-4387-ACB6-B4BF3A7105F5}"/>
              </a:ext>
            </a:extLst>
          </p:cNvPr>
          <p:cNvSpPr txBox="1"/>
          <p:nvPr/>
        </p:nvSpPr>
        <p:spPr>
          <a:xfrm>
            <a:off x="1973590" y="4995947"/>
            <a:ext cx="1352279" cy="461665"/>
          </a:xfrm>
          <a:prstGeom prst="rect">
            <a:avLst/>
          </a:prstGeom>
          <a:noFill/>
        </p:spPr>
        <p:txBody>
          <a:bodyPr wrap="square" rtlCol="0">
            <a:spAutoFit/>
          </a:bodyPr>
          <a:lstStyle/>
          <a:p>
            <a:r>
              <a:rPr lang="en-GB" sz="1200" dirty="0"/>
              <a:t>My honeymoon was great – look!</a:t>
            </a:r>
          </a:p>
        </p:txBody>
      </p:sp>
      <p:sp>
        <p:nvSpPr>
          <p:cNvPr id="26" name="TextBox 25">
            <a:extLst>
              <a:ext uri="{FF2B5EF4-FFF2-40B4-BE49-F238E27FC236}">
                <a16:creationId xmlns:a16="http://schemas.microsoft.com/office/drawing/2014/main" id="{8FE5E9B5-A468-4D56-9274-227F25AFD3D5}"/>
              </a:ext>
            </a:extLst>
          </p:cNvPr>
          <p:cNvSpPr txBox="1"/>
          <p:nvPr/>
        </p:nvSpPr>
        <p:spPr>
          <a:xfrm rot="20743993">
            <a:off x="54207" y="6095504"/>
            <a:ext cx="1454780" cy="369332"/>
          </a:xfrm>
          <a:prstGeom prst="rect">
            <a:avLst/>
          </a:prstGeom>
          <a:noFill/>
        </p:spPr>
        <p:txBody>
          <a:bodyPr wrap="square" rtlCol="0">
            <a:spAutoFit/>
          </a:bodyPr>
          <a:lstStyle/>
          <a:p>
            <a:r>
              <a:rPr lang="en-GB" dirty="0"/>
              <a:t>Look at me…</a:t>
            </a:r>
          </a:p>
        </p:txBody>
      </p:sp>
      <p:sp>
        <p:nvSpPr>
          <p:cNvPr id="27" name="TextBox 26">
            <a:extLst>
              <a:ext uri="{FF2B5EF4-FFF2-40B4-BE49-F238E27FC236}">
                <a16:creationId xmlns:a16="http://schemas.microsoft.com/office/drawing/2014/main" id="{B094B4B2-EDFB-4F6E-9608-CD5C6966A489}"/>
              </a:ext>
            </a:extLst>
          </p:cNvPr>
          <p:cNvSpPr txBox="1"/>
          <p:nvPr/>
        </p:nvSpPr>
        <p:spPr>
          <a:xfrm rot="20784460">
            <a:off x="101688" y="4547870"/>
            <a:ext cx="2076067" cy="307777"/>
          </a:xfrm>
          <a:prstGeom prst="rect">
            <a:avLst/>
          </a:prstGeom>
          <a:noFill/>
        </p:spPr>
        <p:txBody>
          <a:bodyPr wrap="square" rtlCol="0">
            <a:spAutoFit/>
          </a:bodyPr>
          <a:lstStyle/>
          <a:p>
            <a:r>
              <a:rPr lang="en-GB" sz="1400" dirty="0"/>
              <a:t>I am awesome!</a:t>
            </a:r>
          </a:p>
        </p:txBody>
      </p:sp>
      <p:sp>
        <p:nvSpPr>
          <p:cNvPr id="28" name="TextBox 27">
            <a:extLst>
              <a:ext uri="{FF2B5EF4-FFF2-40B4-BE49-F238E27FC236}">
                <a16:creationId xmlns:a16="http://schemas.microsoft.com/office/drawing/2014/main" id="{805F0CD8-21F9-4677-84A5-C6E5F70EA089}"/>
              </a:ext>
            </a:extLst>
          </p:cNvPr>
          <p:cNvSpPr txBox="1"/>
          <p:nvPr/>
        </p:nvSpPr>
        <p:spPr>
          <a:xfrm rot="936979">
            <a:off x="3812080" y="4934121"/>
            <a:ext cx="1800765" cy="369332"/>
          </a:xfrm>
          <a:prstGeom prst="rect">
            <a:avLst/>
          </a:prstGeom>
          <a:noFill/>
        </p:spPr>
        <p:txBody>
          <a:bodyPr wrap="square" rtlCol="0">
            <a:spAutoFit/>
          </a:bodyPr>
          <a:lstStyle/>
          <a:p>
            <a:r>
              <a:rPr lang="en-GB" dirty="0"/>
              <a:t>Let’s get on it!</a:t>
            </a:r>
          </a:p>
        </p:txBody>
      </p:sp>
      <p:sp>
        <p:nvSpPr>
          <p:cNvPr id="29" name="TextBox 28">
            <a:extLst>
              <a:ext uri="{FF2B5EF4-FFF2-40B4-BE49-F238E27FC236}">
                <a16:creationId xmlns:a16="http://schemas.microsoft.com/office/drawing/2014/main" id="{7017B8D9-C7A1-409C-A3C0-CA96C6066B9B}"/>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4" name="Picture 3">
            <a:extLst>
              <a:ext uri="{FF2B5EF4-FFF2-40B4-BE49-F238E27FC236}">
                <a16:creationId xmlns:a16="http://schemas.microsoft.com/office/drawing/2014/main" id="{93674B0D-19FE-8DF7-6A78-2526ABB7C2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686029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7A71F7-6B8A-48A1-BF21-96C2C915A3CC}"/>
              </a:ext>
            </a:extLst>
          </p:cNvPr>
          <p:cNvSpPr>
            <a:spLocks noGrp="1"/>
          </p:cNvSpPr>
          <p:nvPr>
            <p:ph type="title"/>
          </p:nvPr>
        </p:nvSpPr>
        <p:spPr>
          <a:xfrm>
            <a:off x="643467" y="321734"/>
            <a:ext cx="10905066" cy="1135737"/>
          </a:xfrm>
        </p:spPr>
        <p:txBody>
          <a:bodyPr>
            <a:normAutofit/>
          </a:bodyPr>
          <a:lstStyle/>
          <a:p>
            <a:r>
              <a:rPr lang="en-GB" sz="3600"/>
              <a:t>BEING GRATEFUL FOR YOUR PLATE…</a:t>
            </a:r>
          </a:p>
        </p:txBody>
      </p:sp>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3756B6A5-7B8C-4F29-9BF5-43ECA1DF2369}"/>
              </a:ext>
            </a:extLst>
          </p:cNvPr>
          <p:cNvGraphicFramePr>
            <a:graphicFrameLocks noGrp="1"/>
          </p:cNvGraphicFramePr>
          <p:nvPr>
            <p:ph idx="1"/>
            <p:extLst>
              <p:ext uri="{D42A27DB-BD31-4B8C-83A1-F6EECF244321}">
                <p14:modId xmlns:p14="http://schemas.microsoft.com/office/powerpoint/2010/main" val="1542863678"/>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634D325D-912D-4ED2-8C88-D8490CA2C9B7}"/>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3" name="Picture 2">
            <a:extLst>
              <a:ext uri="{FF2B5EF4-FFF2-40B4-BE49-F238E27FC236}">
                <a16:creationId xmlns:a16="http://schemas.microsoft.com/office/drawing/2014/main" id="{5B109471-B916-C2BE-D308-DC25D4AAC4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
        <p:nvSpPr>
          <p:cNvPr id="4" name="TextBox 3">
            <a:extLst>
              <a:ext uri="{FF2B5EF4-FFF2-40B4-BE49-F238E27FC236}">
                <a16:creationId xmlns:a16="http://schemas.microsoft.com/office/drawing/2014/main" id="{44FCFC82-0871-9B31-130C-D3F5857359EF}"/>
              </a:ext>
            </a:extLst>
          </p:cNvPr>
          <p:cNvSpPr txBox="1"/>
          <p:nvPr/>
        </p:nvSpPr>
        <p:spPr>
          <a:xfrm>
            <a:off x="670705" y="6447927"/>
            <a:ext cx="5425295" cy="276999"/>
          </a:xfrm>
          <a:prstGeom prst="rect">
            <a:avLst/>
          </a:prstGeom>
          <a:noFill/>
        </p:spPr>
        <p:txBody>
          <a:bodyPr wrap="square" rtlCol="0">
            <a:spAutoFit/>
          </a:bodyPr>
          <a:lstStyle/>
          <a:p>
            <a:pPr algn="just"/>
            <a:r>
              <a:rPr lang="en-GB" sz="1200" dirty="0">
                <a:solidFill>
                  <a:schemeClr val="bg2">
                    <a:lumMod val="75000"/>
                  </a:schemeClr>
                </a:solidFill>
              </a:rPr>
              <a:t>Find more prayers at </a:t>
            </a:r>
            <a:r>
              <a:rPr lang="en-GB" sz="1200" dirty="0">
                <a:solidFill>
                  <a:schemeClr val="bg2">
                    <a:lumMod val="75000"/>
                  </a:schemeClr>
                </a:solidFill>
                <a:effectLst/>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https://anamaria.org/prayer/</a:t>
            </a:r>
            <a:r>
              <a:rPr lang="en-GB" sz="1200" dirty="0">
                <a:solidFill>
                  <a:schemeClr val="bg2">
                    <a:lumMod val="75000"/>
                  </a:schemeClr>
                </a:solidFill>
                <a:effectLst/>
                <a:ea typeface="Calibri" panose="020F0502020204030204" pitchFamily="34" charset="0"/>
                <a:cs typeface="Times New Roman" panose="02020603050405020304" pitchFamily="18" charset="0"/>
              </a:rPr>
              <a:t> </a:t>
            </a:r>
            <a:endParaRPr lang="en-GB" sz="1200" dirty="0">
              <a:solidFill>
                <a:schemeClr val="bg2">
                  <a:lumMod val="75000"/>
                </a:schemeClr>
              </a:solidFill>
            </a:endParaRPr>
          </a:p>
        </p:txBody>
      </p:sp>
    </p:spTree>
    <p:extLst>
      <p:ext uri="{BB962C8B-B14F-4D97-AF65-F5344CB8AC3E}">
        <p14:creationId xmlns:p14="http://schemas.microsoft.com/office/powerpoint/2010/main" val="2326399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037D57B7-7685-4FEC-8B0D-BCCCE84736E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0C1BCA50-0801-4463-9991-B4191D81D48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5D350A-A0A2-4221-B934-CB481741C275}"/>
              </a:ext>
            </a:extLst>
          </p:cNvPr>
          <p:cNvSpPr>
            <a:spLocks noGrp="1"/>
          </p:cNvSpPr>
          <p:nvPr>
            <p:ph type="title"/>
          </p:nvPr>
        </p:nvSpPr>
        <p:spPr>
          <a:xfrm>
            <a:off x="838200" y="365125"/>
            <a:ext cx="10515600" cy="1325563"/>
          </a:xfrm>
        </p:spPr>
        <p:txBody>
          <a:bodyPr>
            <a:normAutofit/>
          </a:bodyPr>
          <a:lstStyle/>
          <a:p>
            <a:r>
              <a:rPr lang="en-GB" sz="5400"/>
              <a:t>Don’t forget to move!</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6526F54C-C02E-4A34-B970-451378D013E8}"/>
              </a:ext>
            </a:extLst>
          </p:cNvPr>
          <p:cNvGraphicFramePr>
            <a:graphicFrameLocks noGrp="1"/>
          </p:cNvGraphicFramePr>
          <p:nvPr>
            <p:ph idx="1"/>
            <p:extLst>
              <p:ext uri="{D42A27DB-BD31-4B8C-83A1-F6EECF244321}">
                <p14:modId xmlns:p14="http://schemas.microsoft.com/office/powerpoint/2010/main" val="139535654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0D0B807-A291-4A5B-875E-7793E8A3B080}"/>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3" name="Picture 2">
            <a:extLst>
              <a:ext uri="{FF2B5EF4-FFF2-40B4-BE49-F238E27FC236}">
                <a16:creationId xmlns:a16="http://schemas.microsoft.com/office/drawing/2014/main" id="{0EF224C4-583E-4D5F-933C-FECD70FA3A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534417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graphicEl>
                                              <a:dgm id="{CCA4361D-22B2-4207-B753-DA23E1B329F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graphicEl>
                                              <a:dgm id="{56967C0D-C5ED-4CFF-88F7-931BBC1244A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graphicEl>
                                              <a:dgm id="{2C5DAA7F-7954-4C53-832D-7E22187EDAE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graphicEl>
                                              <a:dgm id="{9FFC4DCE-9FD2-4045-9AD4-34FFDBA38DE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graphicEl>
                                              <a:dgm id="{BE77B0BE-5C51-4007-AF2D-2085E443E84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graphicEl>
                                              <a:dgm id="{1DC51577-5D04-4BED-B477-55E6D9C1A90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E0F4-7E36-4FEF-9BF7-4A639C644153}"/>
              </a:ext>
            </a:extLst>
          </p:cNvPr>
          <p:cNvSpPr>
            <a:spLocks noGrp="1"/>
          </p:cNvSpPr>
          <p:nvPr>
            <p:ph type="title"/>
          </p:nvPr>
        </p:nvSpPr>
        <p:spPr>
          <a:xfrm>
            <a:off x="4965430" y="629268"/>
            <a:ext cx="6586491" cy="1080736"/>
          </a:xfrm>
        </p:spPr>
        <p:txBody>
          <a:bodyPr vert="horz" lIns="91440" tIns="45720" rIns="91440" bIns="45720" rtlCol="0" anchor="b">
            <a:normAutofit/>
          </a:bodyPr>
          <a:lstStyle/>
          <a:p>
            <a:r>
              <a:rPr lang="en-GB" sz="4400" dirty="0"/>
              <a:t>KEEP FAITH</a:t>
            </a:r>
            <a:endParaRPr lang="en-US" sz="4100" dirty="0"/>
          </a:p>
        </p:txBody>
      </p:sp>
      <p:sp>
        <p:nvSpPr>
          <p:cNvPr id="3" name="Content Placeholder 2">
            <a:extLst>
              <a:ext uri="{FF2B5EF4-FFF2-40B4-BE49-F238E27FC236}">
                <a16:creationId xmlns:a16="http://schemas.microsoft.com/office/drawing/2014/main" id="{B128E238-0BFB-45CB-A680-AE2FF912B603}"/>
              </a:ext>
            </a:extLst>
          </p:cNvPr>
          <p:cNvSpPr>
            <a:spLocks noGrp="1"/>
          </p:cNvSpPr>
          <p:nvPr>
            <p:ph sz="half" idx="1"/>
          </p:nvPr>
        </p:nvSpPr>
        <p:spPr>
          <a:xfrm>
            <a:off x="4965431" y="2438400"/>
            <a:ext cx="6586489" cy="3785419"/>
          </a:xfrm>
        </p:spPr>
        <p:txBody>
          <a:bodyPr vert="horz" lIns="91440" tIns="45720" rIns="91440" bIns="45720" rtlCol="0">
            <a:normAutofit/>
          </a:bodyPr>
          <a:lstStyle/>
          <a:p>
            <a:pPr marL="0" indent="0" algn="just">
              <a:lnSpc>
                <a:spcPct val="100000"/>
              </a:lnSpc>
              <a:buNone/>
            </a:pPr>
            <a:r>
              <a:rPr lang="en-GB" sz="2000" dirty="0"/>
              <a:t>There is a reason you react, eat a certain way, distract yourself with vices, it’s called programming and patterns, and we all seek to resolve our one life with the wrong things.  Ana Maria spent her life endeavouring to solve the problem of her suffering, of her perpetual loops and cycles.  She learned you cannot rid yourself of everything entirely, but you may just learn to live well with every piece of you becoming apparent within your own awareness; perhaps you might even live expansively and with a new energy that allows for permanent and sustainable change.  Food alone may change your life.  Please have hope for yourself and those around you that change is always possible… with a little FAITH!</a:t>
            </a:r>
          </a:p>
        </p:txBody>
      </p:sp>
      <p:pic>
        <p:nvPicPr>
          <p:cNvPr id="10" name="Picture 9">
            <a:extLst>
              <a:ext uri="{FF2B5EF4-FFF2-40B4-BE49-F238E27FC236}">
                <a16:creationId xmlns:a16="http://schemas.microsoft.com/office/drawing/2014/main" id="{93D97961-B4A5-43CB-AB16-D6693D5AAC29}"/>
              </a:ext>
            </a:extLst>
          </p:cNvPr>
          <p:cNvPicPr>
            <a:picLocks noChangeAspect="1"/>
          </p:cNvPicPr>
          <p:nvPr/>
        </p:nvPicPr>
        <p:blipFill>
          <a:blip r:embed="rId3">
            <a:extLst>
              <a:ext uri="{28A0092B-C50C-407E-A947-70E740481C1C}">
                <a14:useLocalDpi xmlns:a14="http://schemas.microsoft.com/office/drawing/2010/main" val="0"/>
              </a:ext>
            </a:extLst>
          </a:blip>
          <a:srcRect l="27487" r="27487"/>
          <a:stretch/>
        </p:blipFill>
        <p:spPr>
          <a:xfrm>
            <a:off x="20" y="10"/>
            <a:ext cx="4635571" cy="6857990"/>
          </a:xfrm>
          <a:prstGeom prst="rect">
            <a:avLst/>
          </a:prstGeom>
          <a:effectLst/>
        </p:spPr>
      </p:pic>
      <p:cxnSp>
        <p:nvCxnSpPr>
          <p:cNvPr id="22" name="Straight Connector 2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2882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F582889-DCA2-4DE7-823A-79592C12C986}"/>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4" name="Picture 3">
            <a:extLst>
              <a:ext uri="{FF2B5EF4-FFF2-40B4-BE49-F238E27FC236}">
                <a16:creationId xmlns:a16="http://schemas.microsoft.com/office/drawing/2014/main" id="{463862C9-6808-D9DE-7113-074AD2BDA6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64493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978F5-BBB5-4904-B3B2-575861EC9C21}"/>
              </a:ext>
            </a:extLst>
          </p:cNvPr>
          <p:cNvSpPr>
            <a:spLocks noGrp="1"/>
          </p:cNvSpPr>
          <p:nvPr>
            <p:ph type="ctrTitle"/>
          </p:nvPr>
        </p:nvSpPr>
        <p:spPr>
          <a:xfrm>
            <a:off x="1523999" y="1990748"/>
            <a:ext cx="9144000" cy="947770"/>
          </a:xfrm>
        </p:spPr>
        <p:txBody>
          <a:bodyPr>
            <a:noAutofit/>
          </a:bodyPr>
          <a:lstStyle/>
          <a:p>
            <a:pPr algn="just"/>
            <a:r>
              <a:rPr lang="en-GB" sz="2000" dirty="0"/>
              <a:t>Here you will find a </a:t>
            </a:r>
            <a:r>
              <a:rPr lang="en-GB" sz="2000" dirty="0">
                <a:solidFill>
                  <a:srgbClr val="7030A0"/>
                </a:solidFill>
                <a:hlinkClick r:id="rId3">
                  <a:extLst>
                    <a:ext uri="{A12FA001-AC4F-418D-AE19-62706E023703}">
                      <ahyp:hlinkClr xmlns:ahyp="http://schemas.microsoft.com/office/drawing/2018/hyperlinkcolor" val="tx"/>
                    </a:ext>
                  </a:extLst>
                </a:hlinkClick>
              </a:rPr>
              <a:t>link to a workbook</a:t>
            </a:r>
            <a:r>
              <a:rPr lang="en-GB" sz="2000" dirty="0">
                <a:solidFill>
                  <a:srgbClr val="7030A0"/>
                </a:solidFill>
              </a:rPr>
              <a:t> </a:t>
            </a:r>
            <a:r>
              <a:rPr lang="en-GB" sz="2000" dirty="0"/>
              <a:t>that pairs with this Power Point series, it guides you further inward and offers the chance to complete exercises as you work through this series of Self-Inquiry for the Modern Age.</a:t>
            </a:r>
          </a:p>
        </p:txBody>
      </p:sp>
      <p:sp>
        <p:nvSpPr>
          <p:cNvPr id="3" name="Subtitle 2">
            <a:extLst>
              <a:ext uri="{FF2B5EF4-FFF2-40B4-BE49-F238E27FC236}">
                <a16:creationId xmlns:a16="http://schemas.microsoft.com/office/drawing/2014/main" id="{D25D769A-4B73-4C47-9828-CEE4B068DF0F}"/>
              </a:ext>
            </a:extLst>
          </p:cNvPr>
          <p:cNvSpPr>
            <a:spLocks noGrp="1"/>
          </p:cNvSpPr>
          <p:nvPr>
            <p:ph type="subTitle" idx="1"/>
          </p:nvPr>
        </p:nvSpPr>
        <p:spPr>
          <a:xfrm>
            <a:off x="1422400" y="1144870"/>
            <a:ext cx="9144000" cy="711427"/>
          </a:xfrm>
        </p:spPr>
        <p:txBody>
          <a:bodyPr>
            <a:normAutofit/>
          </a:bodyPr>
          <a:lstStyle/>
          <a:p>
            <a:r>
              <a:rPr lang="en-GB" dirty="0"/>
              <a:t>TO AID YOU ON YOUR WAY…</a:t>
            </a:r>
          </a:p>
        </p:txBody>
      </p:sp>
      <p:cxnSp>
        <p:nvCxnSpPr>
          <p:cNvPr id="46" name="Straight Connector 4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ACB3BDB-995D-BF76-E082-58E79202D3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
        <p:nvSpPr>
          <p:cNvPr id="10" name="Title 1">
            <a:extLst>
              <a:ext uri="{FF2B5EF4-FFF2-40B4-BE49-F238E27FC236}">
                <a16:creationId xmlns:a16="http://schemas.microsoft.com/office/drawing/2014/main" id="{2A6DA259-F25A-1102-1880-95B9FA252F32}"/>
              </a:ext>
            </a:extLst>
          </p:cNvPr>
          <p:cNvSpPr txBox="1">
            <a:spLocks/>
          </p:cNvSpPr>
          <p:nvPr/>
        </p:nvSpPr>
        <p:spPr>
          <a:xfrm>
            <a:off x="1523999" y="3261858"/>
            <a:ext cx="9144000" cy="20330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2000" dirty="0"/>
              <a:t>Please see the </a:t>
            </a:r>
            <a:r>
              <a:rPr lang="en-GB" sz="2000" dirty="0">
                <a:solidFill>
                  <a:srgbClr val="7030A0"/>
                </a:solidFill>
                <a:hlinkClick r:id="rId5">
                  <a:extLst>
                    <a:ext uri="{A12FA001-AC4F-418D-AE19-62706E023703}">
                      <ahyp:hlinkClr xmlns:ahyp="http://schemas.microsoft.com/office/drawing/2018/hyperlinkcolor" val="tx"/>
                    </a:ext>
                  </a:extLst>
                </a:hlinkClick>
              </a:rPr>
              <a:t>Self-Help Library</a:t>
            </a:r>
            <a:r>
              <a:rPr lang="en-GB" sz="2000" dirty="0"/>
              <a:t> for inspiration, tips and practical solutions to anything that arose from your reflections today.  You will also find more from the series of </a:t>
            </a:r>
            <a:r>
              <a:rPr lang="en-GB" sz="2000" i="1" dirty="0">
                <a:solidFill>
                  <a:srgbClr val="7030A0"/>
                </a:solidFill>
                <a:hlinkClick r:id="rId6">
                  <a:extLst>
                    <a:ext uri="{A12FA001-AC4F-418D-AE19-62706E023703}">
                      <ahyp:hlinkClr xmlns:ahyp="http://schemas.microsoft.com/office/drawing/2018/hyperlinkcolor" val="tx"/>
                    </a:ext>
                  </a:extLst>
                </a:hlinkClick>
              </a:rPr>
              <a:t>Self-Inquiry for the Modern Age</a:t>
            </a:r>
            <a:r>
              <a:rPr lang="en-GB" sz="2000" i="1" dirty="0">
                <a:solidFill>
                  <a:srgbClr val="7030A0"/>
                </a:solidFill>
              </a:rPr>
              <a:t>.</a:t>
            </a:r>
            <a:r>
              <a:rPr lang="en-GB" sz="2000" i="1" dirty="0"/>
              <a:t>  </a:t>
            </a:r>
            <a:r>
              <a:rPr lang="en-GB" sz="2000" dirty="0"/>
              <a:t>Dissecting and decoding what makes you, you, is all self-inquiry is truly about… this is a lifestyle metamorphosis, one potentially taking years, not a destination course.  With this session you will have found threads that, when pulled, lead you inwards, which is the only place one may seek with any long lasting result of change in feeling, appearance, and ultimately, design of the self.</a:t>
            </a:r>
          </a:p>
        </p:txBody>
      </p:sp>
      <p:sp>
        <p:nvSpPr>
          <p:cNvPr id="6" name="TextBox 5">
            <a:extLst>
              <a:ext uri="{FF2B5EF4-FFF2-40B4-BE49-F238E27FC236}">
                <a16:creationId xmlns:a16="http://schemas.microsoft.com/office/drawing/2014/main" id="{E1B4F7B0-0C2C-6C06-A69E-E225B77357AF}"/>
              </a:ext>
            </a:extLst>
          </p:cNvPr>
          <p:cNvSpPr txBox="1"/>
          <p:nvPr/>
        </p:nvSpPr>
        <p:spPr>
          <a:xfrm>
            <a:off x="2687782" y="6617643"/>
            <a:ext cx="9504218" cy="230832"/>
          </a:xfrm>
          <a:prstGeom prst="rect">
            <a:avLst/>
          </a:prstGeom>
          <a:noFill/>
        </p:spPr>
        <p:txBody>
          <a:bodyPr wrap="square" rtlCol="0">
            <a:spAutoFit/>
          </a:bodyPr>
          <a:lstStyle/>
          <a:p>
            <a:pPr algn="r"/>
            <a:r>
              <a:rPr lang="en-US" sz="900" dirty="0">
                <a:solidFill>
                  <a:schemeClr val="bg1">
                    <a:lumMod val="65000"/>
                  </a:schemeClr>
                </a:solidFill>
              </a:rPr>
              <a:t>Workshop 001 of the series, </a:t>
            </a:r>
            <a:r>
              <a:rPr lang="en-GB" sz="900" dirty="0">
                <a:solidFill>
                  <a:schemeClr val="bg1">
                    <a:lumMod val="65000"/>
                  </a:schemeClr>
                </a:solidFill>
              </a:rPr>
              <a:t>Self-Inquiry for the Modern Age. </a:t>
            </a:r>
            <a:r>
              <a:rPr lang="en-GB" sz="900" dirty="0">
                <a:solidFill>
                  <a:schemeClr val="bg1">
                    <a:lumMod val="65000"/>
                  </a:schemeClr>
                </a:solidFill>
                <a:effectLst/>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https://anamaria.org/self-inquiry-for-the-modern-age/ </a:t>
            </a:r>
            <a:r>
              <a:rPr lang="en-GB" sz="900" dirty="0">
                <a:solidFill>
                  <a:schemeClr val="bg1">
                    <a:lumMod val="65000"/>
                  </a:schemeClr>
                </a:solidFill>
                <a:effectLst/>
                <a:ea typeface="Calibri" panose="020F0502020204030204" pitchFamily="34" charset="0"/>
                <a:cs typeface="Times New Roman" panose="02020603050405020304" pitchFamily="18" charset="0"/>
              </a:rPr>
              <a:t>©Ana Maria Santuario 2023.</a:t>
            </a:r>
            <a:endParaRPr lang="en-GB" sz="900" dirty="0">
              <a:solidFill>
                <a:schemeClr val="bg1">
                  <a:lumMod val="65000"/>
                </a:schemeClr>
              </a:solidFill>
            </a:endParaRPr>
          </a:p>
        </p:txBody>
      </p:sp>
    </p:spTree>
    <p:extLst>
      <p:ext uri="{BB962C8B-B14F-4D97-AF65-F5344CB8AC3E}">
        <p14:creationId xmlns:p14="http://schemas.microsoft.com/office/powerpoint/2010/main" val="3639454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3C2D5D-F477-4345-B77A-EC5513A92810}"/>
              </a:ext>
            </a:extLst>
          </p:cNvPr>
          <p:cNvSpPr>
            <a:spLocks noGrp="1"/>
          </p:cNvSpPr>
          <p:nvPr>
            <p:ph type="title"/>
          </p:nvPr>
        </p:nvSpPr>
        <p:spPr>
          <a:xfrm>
            <a:off x="838200" y="557189"/>
            <a:ext cx="3374136" cy="5567891"/>
          </a:xfrm>
        </p:spPr>
        <p:txBody>
          <a:bodyPr>
            <a:normAutofit/>
          </a:bodyPr>
          <a:lstStyle/>
          <a:p>
            <a:r>
              <a:rPr lang="en-GB" sz="5200" dirty="0"/>
              <a:t>PROTECT YOURSELF </a:t>
            </a:r>
            <a:r>
              <a:rPr lang="en-GB" sz="2000" dirty="0"/>
              <a:t>(caution – triggering possible)</a:t>
            </a:r>
            <a:endParaRPr lang="en-GB" sz="5200" dirty="0"/>
          </a:p>
        </p:txBody>
      </p:sp>
      <p:graphicFrame>
        <p:nvGraphicFramePr>
          <p:cNvPr id="5" name="Content Placeholder 2">
            <a:extLst>
              <a:ext uri="{FF2B5EF4-FFF2-40B4-BE49-F238E27FC236}">
                <a16:creationId xmlns:a16="http://schemas.microsoft.com/office/drawing/2014/main" id="{005D62D2-8BC8-45AA-939B-CDF4041D0EC5}"/>
              </a:ext>
            </a:extLst>
          </p:cNvPr>
          <p:cNvGraphicFramePr>
            <a:graphicFrameLocks noGrp="1"/>
          </p:cNvGraphicFramePr>
          <p:nvPr>
            <p:ph idx="1"/>
            <p:extLst>
              <p:ext uri="{D42A27DB-BD31-4B8C-83A1-F6EECF244321}">
                <p14:modId xmlns:p14="http://schemas.microsoft.com/office/powerpoint/2010/main" val="114173540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4CB1ABA-A93E-440B-BB97-CC2334512000}"/>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3" name="Picture 2">
            <a:extLst>
              <a:ext uri="{FF2B5EF4-FFF2-40B4-BE49-F238E27FC236}">
                <a16:creationId xmlns:a16="http://schemas.microsoft.com/office/drawing/2014/main" id="{EAF69174-E8D1-20CC-0252-99B08BB494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604770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6B861D6-6426-4AC3-A8CE-B37D12DE87A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0956AC6E-A297-460E-9896-239B8A2EAF7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2FFDB8AB-B5AE-43FD-BC1A-E42956D0EE4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Rectangle 34">
            <a:extLst>
              <a:ext uri="{FF2B5EF4-FFF2-40B4-BE49-F238E27FC236}">
                <a16:creationId xmlns:a16="http://schemas.microsoft.com/office/drawing/2014/main" id="{44AD29B6-BF3B-4407-9E75-52DF8E3B2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A857E2-5AF0-4D7D-994E-CE2DE25341EC}"/>
              </a:ext>
            </a:extLst>
          </p:cNvPr>
          <p:cNvSpPr>
            <a:spLocks noGrp="1"/>
          </p:cNvSpPr>
          <p:nvPr>
            <p:ph type="title"/>
          </p:nvPr>
        </p:nvSpPr>
        <p:spPr>
          <a:xfrm>
            <a:off x="1045029" y="507160"/>
            <a:ext cx="2993571" cy="5438730"/>
          </a:xfrm>
        </p:spPr>
        <p:txBody>
          <a:bodyPr>
            <a:normAutofit/>
          </a:bodyPr>
          <a:lstStyle/>
          <a:p>
            <a:r>
              <a:rPr lang="en-GB" sz="3200" dirty="0"/>
              <a:t>Staying Safe</a:t>
            </a:r>
          </a:p>
        </p:txBody>
      </p:sp>
      <p:sp>
        <p:nvSpPr>
          <p:cNvPr id="39" name="Rectangle 38">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87448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16A6AF34-B03E-4FCF-A941-3C20BC5689B0}"/>
              </a:ext>
            </a:extLst>
          </p:cNvPr>
          <p:cNvGraphicFramePr>
            <a:graphicFrameLocks noGrp="1"/>
          </p:cNvGraphicFramePr>
          <p:nvPr>
            <p:ph idx="1"/>
            <p:extLst>
              <p:ext uri="{D42A27DB-BD31-4B8C-83A1-F6EECF244321}">
                <p14:modId xmlns:p14="http://schemas.microsoft.com/office/powerpoint/2010/main" val="3843402373"/>
              </p:ext>
            </p:extLst>
          </p:nvPr>
        </p:nvGraphicFramePr>
        <p:xfrm>
          <a:off x="3657600" y="507160"/>
          <a:ext cx="7699248" cy="5445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904F1A1-33B1-4F8D-9336-B15DA3E438C1}"/>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3" name="Picture 2">
            <a:extLst>
              <a:ext uri="{FF2B5EF4-FFF2-40B4-BE49-F238E27FC236}">
                <a16:creationId xmlns:a16="http://schemas.microsoft.com/office/drawing/2014/main" id="{8A6CE210-5D42-ABCD-CD4C-77F28D3237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4158739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7D45D36-ACAC-40C7-882F-3AE0E542DEF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81BBAE0-47EC-428E-9A6C-CA39436A938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620E82E5-AB81-4055-A507-C06AD6FCEBC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DEFF4D51-42CB-4858-AE48-5BD48F612C8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E40E6086-4320-495D-BF88-E6142269F89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70F9C89-D33D-4F04-A550-67693CC548D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7A675C3-5222-4F4F-AA11-3C32296DB2A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15031960-DF23-42EA-B673-C81871CE168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66C783EB-12DD-4D39-A635-0ED433A20AE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883F2E-2498-4660-9DAC-D1DB71CF30C5}"/>
              </a:ext>
            </a:extLst>
          </p:cNvPr>
          <p:cNvSpPr>
            <a:spLocks noGrp="1"/>
          </p:cNvSpPr>
          <p:nvPr>
            <p:ph type="title"/>
          </p:nvPr>
        </p:nvSpPr>
        <p:spPr>
          <a:xfrm>
            <a:off x="1285240" y="1050595"/>
            <a:ext cx="8074815" cy="1618489"/>
          </a:xfrm>
        </p:spPr>
        <p:txBody>
          <a:bodyPr anchor="ctr">
            <a:normAutofit/>
          </a:bodyPr>
          <a:lstStyle/>
          <a:p>
            <a:r>
              <a:rPr lang="en-GB" sz="7200" dirty="0"/>
              <a:t>My Unsafe is…</a:t>
            </a:r>
          </a:p>
        </p:txBody>
      </p:sp>
      <p:sp>
        <p:nvSpPr>
          <p:cNvPr id="3" name="Content Placeholder 2">
            <a:extLst>
              <a:ext uri="{FF2B5EF4-FFF2-40B4-BE49-F238E27FC236}">
                <a16:creationId xmlns:a16="http://schemas.microsoft.com/office/drawing/2014/main" id="{BCDB0A03-D11F-45BE-A60B-6BC343E07F69}"/>
              </a:ext>
            </a:extLst>
          </p:cNvPr>
          <p:cNvSpPr>
            <a:spLocks noGrp="1"/>
          </p:cNvSpPr>
          <p:nvPr>
            <p:ph idx="1"/>
          </p:nvPr>
        </p:nvSpPr>
        <p:spPr>
          <a:xfrm>
            <a:off x="1285240" y="2969469"/>
            <a:ext cx="8074815" cy="2800395"/>
          </a:xfrm>
        </p:spPr>
        <p:txBody>
          <a:bodyPr anchor="t">
            <a:normAutofit fontScale="92500" lnSpcReduction="20000"/>
          </a:bodyPr>
          <a:lstStyle/>
          <a:p>
            <a:pPr algn="just"/>
            <a:r>
              <a:rPr lang="en-GB" sz="2000" dirty="0"/>
              <a:t>A loud environment with too much rage around me. Angry people harsh my mellow. This includes loaded topics such as politics, global economics and food crises.  Things horrifying that I cannot change (i.e. anything on the news).</a:t>
            </a:r>
          </a:p>
          <a:p>
            <a:pPr algn="just"/>
            <a:r>
              <a:rPr lang="en-GB" sz="2000" dirty="0"/>
              <a:t>A powerfully violent movie with gruesome details – I definitely do not need that in my life. </a:t>
            </a:r>
          </a:p>
          <a:p>
            <a:pPr algn="just"/>
            <a:r>
              <a:rPr lang="en-GB" sz="2000" dirty="0"/>
              <a:t>An advertisement in the public arena of a horror movie – why does the world insist on inserting this horrid image into my psyche? How dare they! (remember, your children will be exposed to this as well, sadly they are left unprotected in an uncensored world).</a:t>
            </a:r>
          </a:p>
          <a:p>
            <a:pPr algn="just"/>
            <a:r>
              <a:rPr lang="en-GB" sz="2000" dirty="0"/>
              <a:t>A word in a song that triggers a memory of sadness, these days I prefer lyric-less music, something I’ll expand on later…</a:t>
            </a:r>
          </a:p>
          <a:p>
            <a:pPr algn="just"/>
            <a:endParaRPr lang="en-GB" sz="2000" dirty="0"/>
          </a:p>
        </p:txBody>
      </p:sp>
      <p:pic>
        <p:nvPicPr>
          <p:cNvPr id="7" name="Picture 6">
            <a:extLst>
              <a:ext uri="{FF2B5EF4-FFF2-40B4-BE49-F238E27FC236}">
                <a16:creationId xmlns:a16="http://schemas.microsoft.com/office/drawing/2014/main" id="{86915F98-5B00-49F8-95FF-DAB7CEDF369D}"/>
              </a:ext>
            </a:extLst>
          </p:cNvPr>
          <p:cNvPicPr>
            <a:picLocks noChangeAspect="1"/>
          </p:cNvPicPr>
          <p:nvPr/>
        </p:nvPicPr>
        <p:blipFill>
          <a:blip r:embed="rId3"/>
          <a:stretch>
            <a:fillRect/>
          </a:stretch>
        </p:blipFill>
        <p:spPr>
          <a:xfrm>
            <a:off x="8355048" y="862177"/>
            <a:ext cx="2837174" cy="1956552"/>
          </a:xfrm>
          <a:prstGeom prst="rect">
            <a:avLst/>
          </a:prstGeom>
        </p:spPr>
      </p:pic>
      <p:sp>
        <p:nvSpPr>
          <p:cNvPr id="9" name="TextBox 8">
            <a:extLst>
              <a:ext uri="{FF2B5EF4-FFF2-40B4-BE49-F238E27FC236}">
                <a16:creationId xmlns:a16="http://schemas.microsoft.com/office/drawing/2014/main" id="{864328AA-706F-4069-92F5-174E2B70E16E}"/>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4" name="Picture 3">
            <a:extLst>
              <a:ext uri="{FF2B5EF4-FFF2-40B4-BE49-F238E27FC236}">
                <a16:creationId xmlns:a16="http://schemas.microsoft.com/office/drawing/2014/main" id="{8EC77790-8659-7A6D-4EBE-800E8D1D4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954324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43F167-0013-4854-8965-A7B37D692AFA}"/>
              </a:ext>
            </a:extLst>
          </p:cNvPr>
          <p:cNvSpPr>
            <a:spLocks noGrp="1"/>
          </p:cNvSpPr>
          <p:nvPr>
            <p:ph type="title"/>
          </p:nvPr>
        </p:nvSpPr>
        <p:spPr>
          <a:xfrm>
            <a:off x="1285240" y="1050595"/>
            <a:ext cx="8074815" cy="1618489"/>
          </a:xfrm>
        </p:spPr>
        <p:txBody>
          <a:bodyPr anchor="ctr">
            <a:normAutofit/>
          </a:bodyPr>
          <a:lstStyle/>
          <a:p>
            <a:r>
              <a:rPr lang="en-GB" sz="6100"/>
              <a:t>My Unsafe Continued…</a:t>
            </a:r>
          </a:p>
        </p:txBody>
      </p:sp>
      <p:sp>
        <p:nvSpPr>
          <p:cNvPr id="3" name="Content Placeholder 2">
            <a:extLst>
              <a:ext uri="{FF2B5EF4-FFF2-40B4-BE49-F238E27FC236}">
                <a16:creationId xmlns:a16="http://schemas.microsoft.com/office/drawing/2014/main" id="{A8F2CA61-05A7-4D7B-BD38-642C2C140665}"/>
              </a:ext>
            </a:extLst>
          </p:cNvPr>
          <p:cNvSpPr>
            <a:spLocks noGrp="1"/>
          </p:cNvSpPr>
          <p:nvPr>
            <p:ph idx="1"/>
          </p:nvPr>
        </p:nvSpPr>
        <p:spPr>
          <a:xfrm>
            <a:off x="1285240" y="2934300"/>
            <a:ext cx="8074815" cy="2800395"/>
          </a:xfrm>
        </p:spPr>
        <p:txBody>
          <a:bodyPr anchor="t">
            <a:noAutofit/>
          </a:bodyPr>
          <a:lstStyle/>
          <a:p>
            <a:pPr algn="just"/>
            <a:r>
              <a:rPr lang="en-GB" sz="1900" dirty="0"/>
              <a:t>Particular people make me unhappy – they are not safe. </a:t>
            </a:r>
          </a:p>
          <a:p>
            <a:pPr algn="just"/>
            <a:r>
              <a:rPr lang="en-GB" sz="1900" dirty="0"/>
              <a:t>Someone who gossips about others is obviously going to do this about me – they are not safe!</a:t>
            </a:r>
          </a:p>
          <a:p>
            <a:pPr algn="just"/>
            <a:r>
              <a:rPr lang="en-GB" sz="1900" dirty="0"/>
              <a:t>Someone who shouts at me for having an opinion – they are not safe!</a:t>
            </a:r>
          </a:p>
          <a:p>
            <a:pPr algn="just"/>
            <a:r>
              <a:rPr lang="en-GB" sz="1900" dirty="0"/>
              <a:t>Someone who hurts me physically – they are not safe!</a:t>
            </a:r>
          </a:p>
          <a:p>
            <a:pPr algn="just"/>
            <a:r>
              <a:rPr lang="en-GB" sz="1900" dirty="0"/>
              <a:t>Someone who doesn’t let me express my voice – they are not safe!</a:t>
            </a:r>
          </a:p>
          <a:p>
            <a:pPr marL="0" indent="0" algn="just">
              <a:buNone/>
            </a:pPr>
            <a:r>
              <a:rPr lang="en-GB" sz="1900" dirty="0"/>
              <a:t>You get the gist – anyone who devalues your worth or intentionally causes you pain and suffering are NEVER safe for you!</a:t>
            </a:r>
          </a:p>
        </p:txBody>
      </p:sp>
      <p:sp>
        <p:nvSpPr>
          <p:cNvPr id="9" name="TextBox 8">
            <a:extLst>
              <a:ext uri="{FF2B5EF4-FFF2-40B4-BE49-F238E27FC236}">
                <a16:creationId xmlns:a16="http://schemas.microsoft.com/office/drawing/2014/main" id="{55E63BD6-69F0-486A-9A70-D89A9A302104}"/>
              </a:ext>
            </a:extLst>
          </p:cNvPr>
          <p:cNvSpPr txBox="1"/>
          <p:nvPr/>
        </p:nvSpPr>
        <p:spPr>
          <a:xfrm>
            <a:off x="1285240" y="5723599"/>
            <a:ext cx="7953118" cy="461665"/>
          </a:xfrm>
          <a:prstGeom prst="rect">
            <a:avLst/>
          </a:prstGeom>
          <a:noFill/>
        </p:spPr>
        <p:txBody>
          <a:bodyPr wrap="square">
            <a:spAutoFit/>
          </a:bodyPr>
          <a:lstStyle/>
          <a:p>
            <a:pPr marL="0" indent="0">
              <a:buNone/>
            </a:pPr>
            <a:r>
              <a:rPr lang="en-GB" sz="1200" dirty="0">
                <a:solidFill>
                  <a:schemeClr val="bg1">
                    <a:lumMod val="50000"/>
                  </a:schemeClr>
                </a:solidFill>
              </a:rPr>
              <a:t>Note: This doesn’t always mean that they are a person to avoid, perhaps just one to set healthy boundaries with (watch out online for the new ‘Boundary Setting – A Practical Approach!’ seminar). Although sometimes it means – AVOID THEM!</a:t>
            </a:r>
          </a:p>
        </p:txBody>
      </p:sp>
      <p:sp>
        <p:nvSpPr>
          <p:cNvPr id="11" name="TextBox 10">
            <a:extLst>
              <a:ext uri="{FF2B5EF4-FFF2-40B4-BE49-F238E27FC236}">
                <a16:creationId xmlns:a16="http://schemas.microsoft.com/office/drawing/2014/main" id="{9656F18B-CD99-4D3D-8008-A531A2C52188}"/>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4" name="Picture 3">
            <a:extLst>
              <a:ext uri="{FF2B5EF4-FFF2-40B4-BE49-F238E27FC236}">
                <a16:creationId xmlns:a16="http://schemas.microsoft.com/office/drawing/2014/main" id="{1AF1C284-D46C-E97E-8F92-F8EB1E56F0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4171653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D60F-1C96-48D7-BB2A-2C0767657A3D}"/>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a:t>Things that make me feel safer…</a:t>
            </a:r>
          </a:p>
        </p:txBody>
      </p:sp>
      <p:sp>
        <p:nvSpPr>
          <p:cNvPr id="3" name="Content Placeholder 2">
            <a:extLst>
              <a:ext uri="{FF2B5EF4-FFF2-40B4-BE49-F238E27FC236}">
                <a16:creationId xmlns:a16="http://schemas.microsoft.com/office/drawing/2014/main" id="{A80D5BFA-E1D6-4467-940F-5568F90C70A4}"/>
              </a:ext>
            </a:extLst>
          </p:cNvPr>
          <p:cNvSpPr>
            <a:spLocks noGrp="1"/>
          </p:cNvSpPr>
          <p:nvPr>
            <p:ph sz="half" idx="1"/>
          </p:nvPr>
        </p:nvSpPr>
        <p:spPr>
          <a:xfrm>
            <a:off x="4965431" y="2438400"/>
            <a:ext cx="6586489" cy="3785419"/>
          </a:xfrm>
        </p:spPr>
        <p:txBody>
          <a:bodyPr vert="horz" lIns="91440" tIns="45720" rIns="91440" bIns="45720" rtlCol="0">
            <a:normAutofit/>
          </a:bodyPr>
          <a:lstStyle/>
          <a:p>
            <a:pPr algn="just"/>
            <a:r>
              <a:rPr lang="en-US" sz="1900" dirty="0"/>
              <a:t>Being alone and in bed with a pillow down my spine – makes my body rest in a new way (something to hug doesn’t hurt either – cuddly toy, comfort blanket, small cushion).</a:t>
            </a:r>
          </a:p>
          <a:p>
            <a:pPr algn="just"/>
            <a:r>
              <a:rPr lang="en-US" sz="1900" dirty="0"/>
              <a:t>Having a perfect bath, with lavender, peppermint and lemon oils – throw in some Epsom salts and I am all stretched out without trying. </a:t>
            </a:r>
          </a:p>
          <a:p>
            <a:pPr algn="just"/>
            <a:r>
              <a:rPr lang="en-US" sz="1900" dirty="0"/>
              <a:t>A healthy diet heals my body and helps me to like myself more.</a:t>
            </a:r>
          </a:p>
          <a:p>
            <a:pPr algn="just"/>
            <a:r>
              <a:rPr lang="en-US" sz="1900" dirty="0"/>
              <a:t>I like to watch ‘safe television’ – a new concept for me.  Things that lift my light and spirit… not drown me in sorrow and pain.</a:t>
            </a:r>
          </a:p>
          <a:p>
            <a:pPr algn="just"/>
            <a:r>
              <a:rPr lang="en-US" sz="1900" dirty="0"/>
              <a:t>Not going out the house – in moderation, although sometimes becoming a hermit for a time plays a role in recovery processes.  Staying safe can mean being okay with being alone.</a:t>
            </a:r>
          </a:p>
          <a:p>
            <a:pPr algn="just"/>
            <a:endParaRPr lang="en-US" sz="1900" dirty="0"/>
          </a:p>
          <a:p>
            <a:pPr algn="just"/>
            <a:endParaRPr lang="en-US" sz="1900" dirty="0"/>
          </a:p>
        </p:txBody>
      </p:sp>
      <p:pic>
        <p:nvPicPr>
          <p:cNvPr id="8" name="Picture 7" descr="A picture containing table, food, cup, plate&#10;&#10;Description automatically generated">
            <a:extLst>
              <a:ext uri="{FF2B5EF4-FFF2-40B4-BE49-F238E27FC236}">
                <a16:creationId xmlns:a16="http://schemas.microsoft.com/office/drawing/2014/main" id="{A4B20415-0E25-414E-A0D8-2D3D74319C04}"/>
              </a:ext>
            </a:extLst>
          </p:cNvPr>
          <p:cNvPicPr>
            <a:picLocks noChangeAspect="1"/>
          </p:cNvPicPr>
          <p:nvPr/>
        </p:nvPicPr>
        <p:blipFill rotWithShape="1">
          <a:blip r:embed="rId3">
            <a:extLst>
              <a:ext uri="{28A0092B-C50C-407E-A947-70E740481C1C}">
                <a14:useLocalDpi xmlns:a14="http://schemas.microsoft.com/office/drawing/2010/main" val="0"/>
              </a:ext>
            </a:extLst>
          </a:blip>
          <a:srcRect t="1248" r="2" b="2"/>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AA37"/>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C44684-1BAE-411A-9F89-03C283C85334}"/>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4" name="Picture 3">
            <a:extLst>
              <a:ext uri="{FF2B5EF4-FFF2-40B4-BE49-F238E27FC236}">
                <a16:creationId xmlns:a16="http://schemas.microsoft.com/office/drawing/2014/main" id="{C6171B30-DD03-8CA3-E565-734AF55CA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038566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C6ED-BF9E-4FAA-8D1A-34F4FBEF930A}"/>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dirty="0"/>
              <a:t>Things that make me feel safer… continued!</a:t>
            </a:r>
          </a:p>
        </p:txBody>
      </p:sp>
      <p:sp>
        <p:nvSpPr>
          <p:cNvPr id="4" name="Content Placeholder 3">
            <a:extLst>
              <a:ext uri="{FF2B5EF4-FFF2-40B4-BE49-F238E27FC236}">
                <a16:creationId xmlns:a16="http://schemas.microsoft.com/office/drawing/2014/main" id="{FC6BC99C-2104-4C1F-8570-F2F90A94FE14}"/>
              </a:ext>
            </a:extLst>
          </p:cNvPr>
          <p:cNvSpPr>
            <a:spLocks noGrp="1"/>
          </p:cNvSpPr>
          <p:nvPr>
            <p:ph sz="half" idx="2"/>
          </p:nvPr>
        </p:nvSpPr>
        <p:spPr>
          <a:xfrm>
            <a:off x="4965431" y="2438400"/>
            <a:ext cx="6586489" cy="3785419"/>
          </a:xfrm>
        </p:spPr>
        <p:txBody>
          <a:bodyPr vert="horz" lIns="91440" tIns="45720" rIns="91440" bIns="45720" rtlCol="0">
            <a:noAutofit/>
          </a:bodyPr>
          <a:lstStyle/>
          <a:p>
            <a:pPr algn="just"/>
            <a:r>
              <a:rPr lang="en-US" sz="1900" dirty="0"/>
              <a:t>I listen to music without words. Lyrics trigger memories I’d rather not recall. It seems to regulate my life better since I get to ‘choose’ what I feel, rather than be a victim of a sad love song or words about the death of a loved one which come to trigger me unexpectedly into a state of grief as I drive home. I am a sensitive soul and I own it!</a:t>
            </a:r>
          </a:p>
          <a:p>
            <a:pPr algn="just"/>
            <a:r>
              <a:rPr lang="en-US" sz="1900" dirty="0"/>
              <a:t>I protect myself from </a:t>
            </a:r>
            <a:r>
              <a:rPr lang="en-US" sz="1900" i="1" dirty="0"/>
              <a:t>negative energy sources</a:t>
            </a:r>
            <a:r>
              <a:rPr lang="en-US" sz="1900" dirty="0"/>
              <a:t>.  These can be sound based, such as powerful words from another human, or a story I don’t want to hear (I hate how humans repeat tragedies like gossip – like mini-news feeds, social media is a crime against humanity in this regard – TOXICITY CENTRAL!).</a:t>
            </a:r>
          </a:p>
          <a:p>
            <a:pPr algn="just"/>
            <a:r>
              <a:rPr lang="en-US" sz="1900" dirty="0"/>
              <a:t>I never pretend to like something that I do not care for anymore to spare the feelings of another. </a:t>
            </a:r>
          </a:p>
        </p:txBody>
      </p:sp>
      <p:pic>
        <p:nvPicPr>
          <p:cNvPr id="6" name="Picture 5" descr="A picture containing text, music, piano&#10;&#10;Description automatically generated">
            <a:extLst>
              <a:ext uri="{FF2B5EF4-FFF2-40B4-BE49-F238E27FC236}">
                <a16:creationId xmlns:a16="http://schemas.microsoft.com/office/drawing/2014/main" id="{F1E32141-2D21-4CE7-9067-0403835B8D47}"/>
              </a:ext>
            </a:extLst>
          </p:cNvPr>
          <p:cNvPicPr>
            <a:picLocks noChangeAspect="1"/>
          </p:cNvPicPr>
          <p:nvPr/>
        </p:nvPicPr>
        <p:blipFill rotWithShape="1">
          <a:blip r:embed="rId3">
            <a:extLst>
              <a:ext uri="{28A0092B-C50C-407E-A947-70E740481C1C}">
                <a14:useLocalDpi xmlns:a14="http://schemas.microsoft.com/office/drawing/2010/main" val="0"/>
              </a:ext>
            </a:extLst>
          </a:blip>
          <a:srcRect l="14179" r="40701" b="-1"/>
          <a:stretch/>
        </p:blipFill>
        <p:spPr>
          <a:xfrm>
            <a:off x="20" y="10"/>
            <a:ext cx="4635571" cy="6857990"/>
          </a:xfrm>
          <a:prstGeom prst="rect">
            <a:avLst/>
          </a:prstGeom>
          <a:effectLst/>
        </p:spPr>
      </p:pic>
      <p:cxnSp>
        <p:nvCxnSpPr>
          <p:cNvPr id="52" name="Straight Connector 4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27458"/>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80A9AAB-7C8E-47F7-81EF-B9586303CE66}"/>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3" name="Picture 2">
            <a:extLst>
              <a:ext uri="{FF2B5EF4-FFF2-40B4-BE49-F238E27FC236}">
                <a16:creationId xmlns:a16="http://schemas.microsoft.com/office/drawing/2014/main" id="{E5E0666C-8F73-13C3-B9E0-B1349732C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014883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E0F4-7E36-4FEF-9BF7-4A639C644153}"/>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a:t>Things that make me feel safer… Last one…</a:t>
            </a:r>
          </a:p>
        </p:txBody>
      </p:sp>
      <p:sp>
        <p:nvSpPr>
          <p:cNvPr id="3" name="Content Placeholder 2">
            <a:extLst>
              <a:ext uri="{FF2B5EF4-FFF2-40B4-BE49-F238E27FC236}">
                <a16:creationId xmlns:a16="http://schemas.microsoft.com/office/drawing/2014/main" id="{B128E238-0BFB-45CB-A680-AE2FF912B603}"/>
              </a:ext>
            </a:extLst>
          </p:cNvPr>
          <p:cNvSpPr>
            <a:spLocks noGrp="1"/>
          </p:cNvSpPr>
          <p:nvPr>
            <p:ph sz="half" idx="1"/>
          </p:nvPr>
        </p:nvSpPr>
        <p:spPr>
          <a:xfrm>
            <a:off x="4965431" y="2438400"/>
            <a:ext cx="6586489" cy="3785419"/>
          </a:xfrm>
        </p:spPr>
        <p:txBody>
          <a:bodyPr vert="horz" lIns="91440" tIns="45720" rIns="91440" bIns="45720" rtlCol="0">
            <a:normAutofit/>
          </a:bodyPr>
          <a:lstStyle/>
          <a:p>
            <a:pPr algn="just"/>
            <a:r>
              <a:rPr lang="en-US" sz="1900" dirty="0"/>
              <a:t>I do not eat a meal somebody cooks when I don’t like the taste. I’m not impolite, but I’m allowed to not like things.</a:t>
            </a:r>
          </a:p>
          <a:p>
            <a:pPr algn="just"/>
            <a:r>
              <a:rPr lang="en-US" sz="1900" dirty="0"/>
              <a:t>I like to say no – it empowers me to own my world and life and take responsibility for myself in a new and fabulously powerful way! If ‘they’ don’t like it, well, they can suck it because this is me now! And those who are meant to end up sticking around.</a:t>
            </a:r>
          </a:p>
          <a:p>
            <a:pPr algn="just"/>
            <a:r>
              <a:rPr lang="en-US" sz="1900" dirty="0"/>
              <a:t>I communicate clear boundaries, when necessary, and am always polite and gracious, yet others still react, and I decide not to own it. I let their reaction be theirs and take no responsibility for it any longer.  It is beyond my parameter of control… most things are…</a:t>
            </a:r>
          </a:p>
        </p:txBody>
      </p:sp>
      <p:pic>
        <p:nvPicPr>
          <p:cNvPr id="10" name="Picture 9" descr="A group of white and yellow flowers&#10;&#10;Description automatically generated with medium confidence">
            <a:extLst>
              <a:ext uri="{FF2B5EF4-FFF2-40B4-BE49-F238E27FC236}">
                <a16:creationId xmlns:a16="http://schemas.microsoft.com/office/drawing/2014/main" id="{93D97961-B4A5-43CB-AB16-D6693D5AAC29}"/>
              </a:ext>
            </a:extLst>
          </p:cNvPr>
          <p:cNvPicPr>
            <a:picLocks noChangeAspect="1"/>
          </p:cNvPicPr>
          <p:nvPr/>
        </p:nvPicPr>
        <p:blipFill rotWithShape="1">
          <a:blip r:embed="rId3">
            <a:extLst>
              <a:ext uri="{28A0092B-C50C-407E-A947-70E740481C1C}">
                <a14:useLocalDpi xmlns:a14="http://schemas.microsoft.com/office/drawing/2010/main" val="0"/>
              </a:ext>
            </a:extLst>
          </a:blip>
          <a:srcRect l="30190" r="19959" b="-2"/>
          <a:stretch/>
        </p:blipFill>
        <p:spPr>
          <a:xfrm>
            <a:off x="20" y="10"/>
            <a:ext cx="4635571" cy="6857990"/>
          </a:xfrm>
          <a:prstGeom prst="rect">
            <a:avLst/>
          </a:prstGeom>
          <a:effectLst/>
        </p:spPr>
      </p:pic>
      <p:cxnSp>
        <p:nvCxnSpPr>
          <p:cNvPr id="22" name="Straight Connector 2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2882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F582889-DCA2-4DE7-823A-79592C12C986}"/>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2">
                    <a:lumMod val="75000"/>
                  </a:schemeClr>
                </a:solidFill>
              </a:rPr>
              <a:t>© Ana Maria Santuario</a:t>
            </a:r>
          </a:p>
        </p:txBody>
      </p:sp>
      <p:pic>
        <p:nvPicPr>
          <p:cNvPr id="4" name="Picture 3">
            <a:extLst>
              <a:ext uri="{FF2B5EF4-FFF2-40B4-BE49-F238E27FC236}">
                <a16:creationId xmlns:a16="http://schemas.microsoft.com/office/drawing/2014/main" id="{463862C9-6808-D9DE-7113-074AD2BDA6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907735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2943</TotalTime>
  <Words>3490</Words>
  <Application>Microsoft Office PowerPoint</Application>
  <PresentationFormat>Widescreen</PresentationFormat>
  <Paragraphs>173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A Healthy Life 101</vt:lpstr>
      <vt:lpstr>Contagions</vt:lpstr>
      <vt:lpstr>PROTECT YOURSELF (caution – triggering possible)</vt:lpstr>
      <vt:lpstr>Staying Safe</vt:lpstr>
      <vt:lpstr>My Unsafe is…</vt:lpstr>
      <vt:lpstr>My Unsafe Continued…</vt:lpstr>
      <vt:lpstr>Things that make me feel safer…</vt:lpstr>
      <vt:lpstr>Things that make me feel safer… continued!</vt:lpstr>
      <vt:lpstr>Things that make me feel safer… Last one…</vt:lpstr>
      <vt:lpstr>WE ARE WHAT WE ABSORB</vt:lpstr>
      <vt:lpstr>Think about it… Life is what you MAKE it!</vt:lpstr>
      <vt:lpstr>Normal is a relative term… (potentially triggering topic)</vt:lpstr>
      <vt:lpstr>Off Topic?</vt:lpstr>
      <vt:lpstr>Now I did promise this would be about health</vt:lpstr>
      <vt:lpstr>WHAT ABOUT FOOD?</vt:lpstr>
      <vt:lpstr>Health is a life lived in balance and harmony.</vt:lpstr>
      <vt:lpstr>But what about my BUTT?!</vt:lpstr>
      <vt:lpstr>So when it comes to food?</vt:lpstr>
      <vt:lpstr>So when it comes to food? Continued…</vt:lpstr>
      <vt:lpstr>BEING GRATEFUL FOR YOUR PLATE…</vt:lpstr>
      <vt:lpstr>Don’t forget to move!</vt:lpstr>
      <vt:lpstr>KEEP FAITH</vt:lpstr>
      <vt:lpstr>Here you will find a link to a workbook that pairs with this Power Point series, it guides you further inward and offers the chance to complete exercises as you work through this series of Self-Inquiry for the Modern 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Healthy Life 101</dc:title>
  <dc:creator>Hannah Sim</dc:creator>
  <cp:lastModifiedBy>Hannah Sim</cp:lastModifiedBy>
  <cp:revision>46</cp:revision>
  <cp:lastPrinted>2023-05-03T05:36:46Z</cp:lastPrinted>
  <dcterms:created xsi:type="dcterms:W3CDTF">2021-08-13T06:23:20Z</dcterms:created>
  <dcterms:modified xsi:type="dcterms:W3CDTF">2023-05-18T13:47:01Z</dcterms:modified>
  <cp:contentStatus/>
</cp:coreProperties>
</file>